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73"/>
  </p:notesMasterIdLst>
  <p:sldIdLst>
    <p:sldId id="329" r:id="rId5"/>
    <p:sldId id="34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330" r:id="rId27"/>
    <p:sldId id="331" r:id="rId28"/>
    <p:sldId id="279" r:id="rId29"/>
    <p:sldId id="280" r:id="rId30"/>
    <p:sldId id="281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46" r:id="rId45"/>
    <p:sldId id="332" r:id="rId46"/>
    <p:sldId id="298" r:id="rId47"/>
    <p:sldId id="299" r:id="rId48"/>
    <p:sldId id="300" r:id="rId49"/>
    <p:sldId id="333" r:id="rId50"/>
    <p:sldId id="303" r:id="rId51"/>
    <p:sldId id="304" r:id="rId52"/>
    <p:sldId id="305" r:id="rId53"/>
    <p:sldId id="306" r:id="rId54"/>
    <p:sldId id="334" r:id="rId55"/>
    <p:sldId id="335" r:id="rId56"/>
    <p:sldId id="321" r:id="rId57"/>
    <p:sldId id="312" r:id="rId58"/>
    <p:sldId id="313" r:id="rId59"/>
    <p:sldId id="327" r:id="rId60"/>
    <p:sldId id="309" r:id="rId61"/>
    <p:sldId id="324" r:id="rId62"/>
    <p:sldId id="336" r:id="rId63"/>
    <p:sldId id="337" r:id="rId64"/>
    <p:sldId id="338" r:id="rId65"/>
    <p:sldId id="339" r:id="rId66"/>
    <p:sldId id="325" r:id="rId67"/>
    <p:sldId id="328" r:id="rId68"/>
    <p:sldId id="340" r:id="rId69"/>
    <p:sldId id="341" r:id="rId70"/>
    <p:sldId id="344" r:id="rId71"/>
    <p:sldId id="342" r:id="rId72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802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4EA2A-9720-46E3-A3F7-632156327932}" type="datetimeFigureOut">
              <a:rPr lang="sr-Latn-CS" smtClean="0"/>
              <a:pPr/>
              <a:t>4.9.2025.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96D95-0B28-48A4-A146-1BB9DF6BBF8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6D95-0B28-48A4-A146-1BB9DF6BBF8B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32915" y="3258986"/>
            <a:ext cx="8093075" cy="2943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4796" y="193040"/>
            <a:ext cx="16977360" cy="1229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70695" y="3288743"/>
            <a:ext cx="15817215" cy="307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stcoexist.com/3057349/how-the-maker-movement-is-revitalizing-industry-in-american-cities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94.png"/><Relationship Id="rId7" Type="http://schemas.openxmlformats.org/officeDocument/2006/relationships/image" Target="../media/image73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77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image" Target="../media/image76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23" Type="http://schemas.openxmlformats.org/officeDocument/2006/relationships/image" Target="../media/image141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8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43474" cy="2952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79758"/>
            <a:ext cx="9247517" cy="49053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895" y="0"/>
            <a:ext cx="6696074" cy="39814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74623" y="7458455"/>
            <a:ext cx="4913375" cy="28285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818" y="6151368"/>
            <a:ext cx="9029699" cy="41338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06329" y="0"/>
            <a:ext cx="6581670" cy="38099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8608" y="1034653"/>
            <a:ext cx="2638424" cy="289559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063830" y="1815560"/>
            <a:ext cx="14253503" cy="8035318"/>
            <a:chOff x="3063830" y="1815560"/>
            <a:chExt cx="14253503" cy="8035318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3830" y="1815560"/>
              <a:ext cx="12163424" cy="66579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02759" y="7431529"/>
              <a:ext cx="2314574" cy="241934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210903" y="3141423"/>
            <a:ext cx="10084435" cy="2945678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065" marR="5080" algn="ctr">
              <a:lnSpc>
                <a:spcPts val="7500"/>
              </a:lnSpc>
              <a:spcBef>
                <a:spcPts val="470"/>
              </a:spcBef>
            </a:pPr>
            <a:r>
              <a:rPr sz="6450" spc="1275" dirty="0">
                <a:latin typeface="Calibri"/>
                <a:cs typeface="Calibri"/>
              </a:rPr>
              <a:t>3D</a:t>
            </a:r>
            <a:r>
              <a:rPr sz="6450" spc="434" dirty="0">
                <a:latin typeface="Calibri"/>
                <a:cs typeface="Calibri"/>
              </a:rPr>
              <a:t> </a:t>
            </a:r>
            <a:r>
              <a:rPr lang="hr-HR" sz="6450" spc="1055" dirty="0">
                <a:latin typeface="Calibri"/>
                <a:cs typeface="Calibri"/>
              </a:rPr>
              <a:t>Printanje i </a:t>
            </a:r>
            <a:r>
              <a:rPr lang="hr-HR" sz="6600" dirty="0">
                <a:latin typeface="+mn-lt"/>
              </a:rPr>
              <a:t>"</a:t>
            </a:r>
            <a:r>
              <a:rPr lang="hr-HR" sz="6600">
                <a:latin typeface="+mn-lt"/>
              </a:rPr>
              <a:t>Maker </a:t>
            </a:r>
            <a:r>
              <a:rPr lang="hr-HR" sz="6600" dirty="0">
                <a:latin typeface="+mn-lt"/>
              </a:rPr>
              <a:t>kultura"</a:t>
            </a:r>
            <a:r>
              <a:rPr sz="6450" spc="440" dirty="0">
                <a:latin typeface="+mn-lt"/>
                <a:cs typeface="Calibri"/>
              </a:rPr>
              <a:t> </a:t>
            </a:r>
            <a:r>
              <a:rPr lang="hr-HR" sz="6450" spc="1000" dirty="0">
                <a:latin typeface="Calibri"/>
                <a:cs typeface="Calibri"/>
              </a:rPr>
              <a:t>za održivi svijet</a:t>
            </a:r>
            <a:endParaRPr sz="64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28960" y="6715136"/>
            <a:ext cx="7257513" cy="17123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870" marR="5080" indent="-90805">
              <a:lnSpc>
                <a:spcPct val="116900"/>
              </a:lnSpc>
              <a:spcBef>
                <a:spcPts val="95"/>
              </a:spcBef>
            </a:pPr>
            <a:r>
              <a:rPr lang="hr-HR" sz="3100" spc="550" dirty="0">
                <a:latin typeface="Calibri"/>
                <a:cs typeface="Calibri"/>
              </a:rPr>
              <a:t>Igor Koletić, nastavnik</a:t>
            </a:r>
          </a:p>
          <a:p>
            <a:pPr marL="102870" marR="5080" indent="-90805">
              <a:lnSpc>
                <a:spcPct val="116900"/>
              </a:lnSpc>
              <a:spcBef>
                <a:spcPts val="95"/>
              </a:spcBef>
            </a:pPr>
            <a:r>
              <a:rPr lang="hr-HR" sz="3100" spc="550" dirty="0">
                <a:latin typeface="Calibri"/>
                <a:cs typeface="Calibri"/>
              </a:rPr>
              <a:t>Aleksandar Bogatić, nastavnik</a:t>
            </a:r>
          </a:p>
          <a:p>
            <a:pPr marL="102870" marR="5080" indent="-90805">
              <a:lnSpc>
                <a:spcPct val="116900"/>
              </a:lnSpc>
              <a:spcBef>
                <a:spcPts val="95"/>
              </a:spcBef>
            </a:pPr>
            <a:endParaRPr sz="3100">
              <a:latin typeface="Calibri"/>
              <a:cs typeface="Calibri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E7D8B5D8-13D1-4279-AC6A-C2C0F8B77275}"/>
              </a:ext>
            </a:extLst>
          </p:cNvPr>
          <p:cNvSpPr txBox="1"/>
          <p:nvPr/>
        </p:nvSpPr>
        <p:spPr>
          <a:xfrm>
            <a:off x="6781801" y="6052211"/>
            <a:ext cx="504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/>
              <a:t>Florence</a:t>
            </a:r>
            <a:r>
              <a:rPr lang="hr-HR" sz="2400" dirty="0"/>
              <a:t>, 7.7.2025 – 12.7.2025.</a:t>
            </a:r>
          </a:p>
        </p:txBody>
      </p:sp>
      <p:pic>
        <p:nvPicPr>
          <p:cNvPr id="2050" name="Picture 2" descr="C:\Users\Korisnik\Desktop\Napredak\Firenca\sufinancirano_hr\HR Co-funded by H\JPEG\HR Sufinancira EUROPSKA UNIJA_PANTONE_PANTON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3472" y="357154"/>
            <a:ext cx="4559128" cy="117635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1001388" y="7215202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0070C0"/>
                </a:solidFill>
              </a:rPr>
              <a:t>ERASMUS +</a:t>
            </a:r>
          </a:p>
          <a:p>
            <a:r>
              <a:rPr lang="hr-HR" sz="2400" dirty="0">
                <a:solidFill>
                  <a:srgbClr val="0070C0"/>
                </a:solidFill>
              </a:rPr>
              <a:t>Obogaćuje živote, širi vidike</a:t>
            </a:r>
            <a:r>
              <a:rPr lang="hr-HR" dirty="0"/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573420" y="4500558"/>
            <a:ext cx="2214578" cy="26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1183"/>
            <a:ext cx="18287999" cy="100358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670695" y="3288743"/>
            <a:ext cx="15817215" cy="26667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t>4</a:t>
            </a:r>
            <a:r>
              <a:rPr b="1"/>
              <a:t>. </a:t>
            </a:r>
            <a:r>
              <a:rPr b="1">
                <a:latin typeface="Arial" pitchFamily="34" charset="0"/>
                <a:cs typeface="Arial" pitchFamily="34" charset="0"/>
              </a:rPr>
              <a:t>Plastični otpad</a:t>
            </a:r>
            <a:r>
              <a:rPr>
                <a:latin typeface="Arial" pitchFamily="34" charset="0"/>
                <a:cs typeface="Arial" pitchFamily="34" charset="0"/>
              </a:rPr>
              <a:t>: </a:t>
            </a:r>
            <a:r>
              <a:rPr lang="hr-HR" dirty="0">
                <a:latin typeface="Arial" pitchFamily="34" charset="0"/>
                <a:cs typeface="Arial" pitchFamily="34" charset="0"/>
              </a:rPr>
              <a:t>Pitanje onečišćenja plastikom posljednjih je godina privuklo sve veću pozornost, uz sve veću zabrinutost zbog nakupljanja plastičnog otpada u oceanima, rijekama i odlagalištima. U tijeku su napori za smanjenje plastike za jednokratnu upotrebu te poboljšanja infrastrukture za recikliranje, ali potrebno je više djelovanja kako bi se riješio taj sveprisutni problem.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07220" y="1662128"/>
            <a:ext cx="10618470" cy="8293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Problemi okoliša: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1502" y="250825"/>
            <a:ext cx="18288000" cy="10036175"/>
            <a:chOff x="0" y="251183"/>
            <a:chExt cx="18288000" cy="10036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1183"/>
              <a:ext cx="18287999" cy="10035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3543" y="6042183"/>
              <a:ext cx="8286749" cy="4244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3464" y="1618488"/>
              <a:ext cx="11048999" cy="105727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670695" y="3288743"/>
            <a:ext cx="15817215" cy="26667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t>5. </a:t>
            </a:r>
            <a:r>
              <a:rPr b="1">
                <a:latin typeface="Arial" pitchFamily="34" charset="0"/>
                <a:cs typeface="Arial" pitchFamily="34" charset="0"/>
              </a:rPr>
              <a:t>Gubitak bioraznolikosti</a:t>
            </a:r>
            <a:r>
              <a:rPr>
                <a:latin typeface="Arial" pitchFamily="34" charset="0"/>
                <a:cs typeface="Arial" pitchFamily="34" charset="0"/>
              </a:rPr>
              <a:t>: </a:t>
            </a:r>
            <a:r>
              <a:rPr lang="hr-HR" dirty="0">
                <a:latin typeface="Arial" pitchFamily="34" charset="0"/>
                <a:cs typeface="Arial" pitchFamily="34" charset="0"/>
              </a:rPr>
              <a:t>Stopa izumiranja vrsta ubrzala se posljednjih desetljeća zbog uništavanja staništa, onečišćenja, klimatskih promjena i drugih ljudskih aktivnosti. Napori za očuvanje poduzimaju se kako bi se zaštitile ugrožene vrste i očuvala biološka raznolikost, ali izazovi su i dalje golemi.</a:t>
            </a:r>
          </a:p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07220" y="1662128"/>
            <a:ext cx="10618470" cy="8293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Problemi okoliša: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1183"/>
            <a:ext cx="18287999" cy="100358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586" y="1662128"/>
            <a:ext cx="8357644" cy="123174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Grupna aktivnost: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08139" y="4091296"/>
            <a:ext cx="14885669" cy="44435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hr-HR" sz="3200" dirty="0"/>
              <a:t>Možete li opisati ili podijeliti bilo koji ekološki problem koji možda imate u svojoj zajednici ili zemlji?</a:t>
            </a:r>
          </a:p>
          <a:p>
            <a:endParaRPr sz="3200"/>
          </a:p>
          <a:p>
            <a:r>
              <a:rPr lang="hr-HR" sz="3200" dirty="0"/>
              <a:t>Sjećate li se kako se sve počelo mijenjati? </a:t>
            </a:r>
          </a:p>
          <a:p>
            <a:endParaRPr lang="hr-HR" sz="3200" dirty="0"/>
          </a:p>
          <a:p>
            <a:r>
              <a:rPr lang="hr-HR" sz="3200" dirty="0"/>
              <a:t>Jesu li vlast i civilna zajednica sudjelovali u rješenju? </a:t>
            </a:r>
          </a:p>
          <a:p>
            <a:endParaRPr lang="hr-HR" sz="3200" dirty="0"/>
          </a:p>
          <a:p>
            <a:endParaRPr lang="hr-HR" sz="3200" dirty="0"/>
          </a:p>
          <a:p>
            <a:r>
              <a:rPr lang="hr-HR" sz="3200" dirty="0"/>
              <a:t>Koja je uloga vaše škole?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51183"/>
            <a:ext cx="18288000" cy="10036175"/>
            <a:chOff x="0" y="251183"/>
            <a:chExt cx="18288000" cy="10036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1183"/>
              <a:ext cx="18287999" cy="10035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9275" y="2998155"/>
              <a:ext cx="7628952" cy="36641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9927" y="1645919"/>
              <a:ext cx="15811497" cy="105727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24989" y="1690027"/>
            <a:ext cx="15382240" cy="123174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hr-HR" dirty="0"/>
              <a:t>Potopljen smećem: slučaj Napulja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160676" y="6939968"/>
            <a:ext cx="13886180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hr-HR" sz="3200" dirty="0"/>
              <a:t>Krizu otpada u Napulju (1994. - 2012.) karakteriziralo je nakupljanje smeća na ulicama, poljima i drugim javnim površinama zbog neadekvatnih sustava gospodarenja otpadom. Ova situacija uzrokovala je ozbiljne neugodnosti stanovnicima i izazvala zabrinutost za okoliš i zdravlje.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1183"/>
            <a:ext cx="18287999" cy="100358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24989" y="1690027"/>
            <a:ext cx="15382240" cy="123174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hr-HR" dirty="0"/>
              <a:t>Potopljen smećem: slučaj Napulja</a:t>
            </a:r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71069" y="3368225"/>
            <a:ext cx="14460855" cy="5059077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algn="ctr"/>
            <a:r>
              <a:rPr lang="hr-HR" sz="3200" dirty="0"/>
              <a:t>Nekoliko je razloga iza ove krize: Nedostatak odgovarajuće infrastrukture za rukovanje količinom nastalog otpada. </a:t>
            </a:r>
          </a:p>
          <a:p>
            <a:pPr algn="ctr"/>
            <a:endParaRPr lang="hr-HR" sz="3200" dirty="0"/>
          </a:p>
          <a:p>
            <a:pPr algn="ctr"/>
            <a:r>
              <a:rPr lang="hr-HR" sz="3200" dirty="0"/>
              <a:t>Korupcija i loše upravljanje odigrali su značajnu ulogu. Na odluke o gospodarenju otpadom često su utjecali politički interesi, a ne tehnički ili ekološki kriteriji. </a:t>
            </a:r>
          </a:p>
          <a:p>
            <a:pPr algn="ctr"/>
            <a:endParaRPr lang="hr-HR" sz="3200" dirty="0"/>
          </a:p>
          <a:p>
            <a:pPr algn="ctr"/>
            <a:r>
              <a:rPr lang="hr-HR" sz="3200" dirty="0"/>
              <a:t>Nedostatak transparentnosti u postupcima donošenja odluka i odgovornost za pogreške ili neučinkovite radnje često je izostala. To je stvorilo situaciju u kojoj su se koruptivne prakse mogle nastaviti bez posljedica.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E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86274" cy="23812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62754" y="8704307"/>
            <a:ext cx="4400549" cy="1581149"/>
          </a:xfrm>
          <a:prstGeom prst="rect">
            <a:avLst/>
          </a:prstGeom>
        </p:spPr>
      </p:pic>
      <p:pic>
        <p:nvPicPr>
          <p:cNvPr id="4099" name="Picture 3" descr="C:\Users\Korisnik\Desktop\Napredak\Firenca\dijagram top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02" y="0"/>
            <a:ext cx="13738713" cy="103016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E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86274" cy="23812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809700"/>
            <a:ext cx="4467224" cy="24764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8713" y="4139688"/>
            <a:ext cx="5505449" cy="5010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27480" y="0"/>
            <a:ext cx="4160519" cy="21907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13897" y="5079996"/>
            <a:ext cx="4474102" cy="25431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52480" y="7809700"/>
            <a:ext cx="4235518" cy="24764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dirty="0"/>
              <a:t>Dakle, koja su rješenja?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17564" y="4126677"/>
              <a:ext cx="3439763" cy="5016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2263" y="1865376"/>
              <a:ext cx="15382874" cy="13049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622720" y="4185746"/>
            <a:ext cx="10887075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sz="3000"/>
              <a:t>	</a:t>
            </a:r>
            <a:r>
              <a:rPr lang="vi-VN" sz="3000" dirty="0"/>
              <a:t> Objavljeno u suradnji između</a:t>
            </a:r>
            <a:r>
              <a:rPr lang="hr-HR" sz="3000" dirty="0"/>
              <a:t> </a:t>
            </a:r>
            <a:r>
              <a:rPr sz="3000"/>
              <a:t>Club of Rome and the Massachusetts Institute of Technology (MIT) –Donella</a:t>
            </a:r>
          </a:p>
          <a:p>
            <a:r>
              <a:rPr sz="3000"/>
              <a:t>Meadows– in 1972</a:t>
            </a:r>
          </a:p>
          <a:p>
            <a:endParaRPr lang="hr-HR" sz="3000" dirty="0"/>
          </a:p>
          <a:p>
            <a:r>
              <a:rPr lang="vi-VN" sz="3000" dirty="0"/>
              <a:t>Međusobn</a:t>
            </a:r>
            <a:r>
              <a:rPr lang="hr-HR" sz="3000" dirty="0"/>
              <a:t>a</a:t>
            </a:r>
            <a:r>
              <a:rPr lang="vi-VN" sz="3000" dirty="0"/>
              <a:t> vez</a:t>
            </a:r>
            <a:r>
              <a:rPr lang="hr-HR" sz="3000" dirty="0"/>
              <a:t>a</a:t>
            </a:r>
            <a:r>
              <a:rPr lang="vi-VN" sz="3000" dirty="0"/>
              <a:t> između gospodarstva i okoliša (ekološki otisak čovjeka)</a:t>
            </a:r>
          </a:p>
          <a:p>
            <a:endParaRPr lang="hr-HR" sz="3000" dirty="0"/>
          </a:p>
          <a:p>
            <a:r>
              <a:rPr lang="vi-VN" sz="3000" dirty="0"/>
              <a:t>Predviđa se </a:t>
            </a:r>
            <a:r>
              <a:rPr lang="hr-HR" sz="3000" dirty="0"/>
              <a:t>pad</a:t>
            </a:r>
            <a:r>
              <a:rPr lang="vi-VN" sz="3000" dirty="0"/>
              <a:t> naš</a:t>
            </a:r>
            <a:r>
              <a:rPr lang="hr-HR" sz="3000" dirty="0"/>
              <a:t>e</a:t>
            </a:r>
            <a:r>
              <a:rPr lang="vi-VN" sz="3000" dirty="0"/>
              <a:t> civilizacij</a:t>
            </a:r>
            <a:r>
              <a:rPr lang="hr-HR" sz="3000" dirty="0"/>
              <a:t>e</a:t>
            </a:r>
            <a:r>
              <a:rPr lang="vi-VN" sz="3000" dirty="0"/>
              <a:t> vjerojatno prije 2100. godine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420299" y="1931466"/>
            <a:ext cx="14775180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r>
              <a:rPr lang="hr-HR" sz="5400" dirty="0"/>
              <a:t>Knjiga: </a:t>
            </a:r>
            <a:r>
              <a:rPr sz="5400"/>
              <a:t>The limits to growth - D. Meadows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28960" y="2214542"/>
            <a:ext cx="13620750" cy="6414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hr-HR" sz="3200" dirty="0"/>
              <a:t>Unatoč godinama, ova knjiga i dalje zadržava važnost i predlaže rješenja na različitim razinama koja bi, ako se na vrijeme usvoje, omogućila preokret trenda: </a:t>
            </a:r>
          </a:p>
          <a:p>
            <a:pPr algn="ctr"/>
            <a:endParaRPr lang="hr-HR" sz="3200" dirty="0"/>
          </a:p>
          <a:p>
            <a:pPr algn="ctr"/>
            <a:endParaRPr lang="hr-HR" sz="3200" dirty="0"/>
          </a:p>
          <a:p>
            <a:pPr algn="ctr"/>
            <a:r>
              <a:rPr lang="hr-HR" sz="3200" b="1" dirty="0"/>
              <a:t>Pad potrošnje</a:t>
            </a:r>
            <a:r>
              <a:rPr lang="hr-HR" sz="3200" dirty="0"/>
              <a:t>: </a:t>
            </a:r>
          </a:p>
          <a:p>
            <a:pPr algn="ctr"/>
            <a:r>
              <a:rPr lang="hr-HR" sz="3200" dirty="0"/>
              <a:t>Ideja kontroliranog smanjenja proizvodnje i potrošnje kako bi se ublažio pritisak na prirodne resurse i okoliš. </a:t>
            </a:r>
          </a:p>
          <a:p>
            <a:pPr algn="ctr"/>
            <a:endParaRPr lang="hr-HR" sz="3200" dirty="0"/>
          </a:p>
          <a:p>
            <a:pPr algn="ctr"/>
            <a:endParaRPr lang="hr-HR" sz="3200" dirty="0"/>
          </a:p>
          <a:p>
            <a:pPr algn="ctr"/>
            <a:r>
              <a:rPr lang="hr-HR" sz="3200" b="1" dirty="0"/>
              <a:t>Promjene u ekonomskim modelima</a:t>
            </a:r>
            <a:r>
              <a:rPr lang="hr-HR" sz="3200" dirty="0"/>
              <a:t>: </a:t>
            </a:r>
          </a:p>
          <a:p>
            <a:pPr algn="ctr"/>
            <a:r>
              <a:rPr lang="hr-HR" sz="3200" dirty="0"/>
              <a:t>Redefiniranje ekonomskih modela kako bi se uključili okolišni i socijalni troškovi te promicala pravednija raspodjela resursa i ekonomska koristi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67049" y="2007501"/>
            <a:ext cx="13019405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hr-HR" sz="3200" b="1" dirty="0"/>
              <a:t>Održivost</a:t>
            </a:r>
            <a:r>
              <a:rPr lang="hr-HR" sz="3200" dirty="0"/>
              <a:t>: prijelaz na gospodarstvo i društvo temeljeno na održivosti, uzimajući u obzir sadašnje i buduće potrebe planete i ljudske generacije.</a:t>
            </a:r>
          </a:p>
          <a:p>
            <a:pPr algn="ctr"/>
            <a:endParaRPr lang="hr-HR" sz="3200" dirty="0"/>
          </a:p>
          <a:p>
            <a:pPr algn="ctr"/>
            <a:endParaRPr lang="hr-HR" sz="3200" dirty="0"/>
          </a:p>
          <a:p>
            <a:pPr algn="ctr"/>
            <a:r>
              <a:rPr lang="hr-HR" sz="3200" dirty="0"/>
              <a:t> </a:t>
            </a:r>
            <a:r>
              <a:rPr lang="hr-HR" sz="3200" b="1" dirty="0"/>
              <a:t>Upravljanje resursima: </a:t>
            </a:r>
            <a:r>
              <a:rPr lang="hr-HR" sz="3200" dirty="0"/>
              <a:t>Usvajanje politika i praksi za upravljanje resursima koji promiču učinkovitost, recikliranje i očuvanje prirodnih resursa.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8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43474" cy="29527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79758"/>
            <a:ext cx="9247517" cy="49053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8895" y="0"/>
            <a:ext cx="6696074" cy="39814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74623" y="7458455"/>
            <a:ext cx="4913375" cy="28285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818" y="6151368"/>
            <a:ext cx="9029699" cy="41338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06329" y="0"/>
            <a:ext cx="6581670" cy="38099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8608" y="1034653"/>
            <a:ext cx="2638424" cy="289559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063830" y="1815560"/>
            <a:ext cx="14253503" cy="8035318"/>
            <a:chOff x="3063830" y="1815560"/>
            <a:chExt cx="14253503" cy="8035318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3830" y="1815560"/>
              <a:ext cx="12163424" cy="66579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02759" y="7431529"/>
              <a:ext cx="2314574" cy="241934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428960" y="6715136"/>
            <a:ext cx="7257513" cy="17123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870" marR="5080" indent="-90805">
              <a:lnSpc>
                <a:spcPct val="116900"/>
              </a:lnSpc>
              <a:spcBef>
                <a:spcPts val="95"/>
              </a:spcBef>
            </a:pPr>
            <a:r>
              <a:rPr lang="hr-HR" sz="3100" spc="550" dirty="0">
                <a:latin typeface="Calibri"/>
                <a:cs typeface="Calibri"/>
              </a:rPr>
              <a:t>Igor Koletić, nastavnik</a:t>
            </a:r>
          </a:p>
          <a:p>
            <a:pPr marL="102870" marR="5080" indent="-90805">
              <a:lnSpc>
                <a:spcPct val="116900"/>
              </a:lnSpc>
              <a:spcBef>
                <a:spcPts val="95"/>
              </a:spcBef>
            </a:pPr>
            <a:r>
              <a:rPr lang="hr-HR" sz="3100" spc="550" dirty="0">
                <a:latin typeface="Calibri"/>
                <a:cs typeface="Calibri"/>
              </a:rPr>
              <a:t>Aleksandar Bogatić, nastavnik</a:t>
            </a:r>
          </a:p>
          <a:p>
            <a:pPr marL="102870" marR="5080" indent="-90805">
              <a:lnSpc>
                <a:spcPct val="116900"/>
              </a:lnSpc>
              <a:spcBef>
                <a:spcPts val="95"/>
              </a:spcBef>
            </a:pPr>
            <a:endParaRPr sz="3100">
              <a:latin typeface="Calibri"/>
              <a:cs typeface="Calibri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E7D8B5D8-13D1-4279-AC6A-C2C0F8B77275}"/>
              </a:ext>
            </a:extLst>
          </p:cNvPr>
          <p:cNvSpPr txBox="1"/>
          <p:nvPr/>
        </p:nvSpPr>
        <p:spPr>
          <a:xfrm>
            <a:off x="6781801" y="6052211"/>
            <a:ext cx="504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/>
              <a:t>Florence</a:t>
            </a:r>
            <a:r>
              <a:rPr lang="hr-HR" sz="2400" dirty="0"/>
              <a:t>, 7.7.2025 – 12.7.2025.</a:t>
            </a:r>
          </a:p>
        </p:txBody>
      </p:sp>
      <p:sp>
        <p:nvSpPr>
          <p:cNvPr id="18" name="object 15"/>
          <p:cNvSpPr txBox="1"/>
          <p:nvPr/>
        </p:nvSpPr>
        <p:spPr>
          <a:xfrm>
            <a:off x="4214778" y="3071798"/>
            <a:ext cx="10084435" cy="291782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065" marR="5080" algn="ctr">
              <a:lnSpc>
                <a:spcPts val="7500"/>
              </a:lnSpc>
              <a:spcBef>
                <a:spcPts val="470"/>
              </a:spcBef>
            </a:pPr>
            <a:r>
              <a:rPr sz="6450" spc="1275" dirty="0">
                <a:latin typeface="Calibri"/>
                <a:cs typeface="Calibri"/>
              </a:rPr>
              <a:t>3D</a:t>
            </a:r>
            <a:r>
              <a:rPr sz="6450" spc="434" dirty="0">
                <a:latin typeface="Calibri"/>
                <a:cs typeface="Calibri"/>
              </a:rPr>
              <a:t> </a:t>
            </a:r>
            <a:r>
              <a:rPr sz="6450" spc="1055" dirty="0">
                <a:latin typeface="Calibri"/>
                <a:cs typeface="Calibri"/>
              </a:rPr>
              <a:t>Printing</a:t>
            </a:r>
            <a:r>
              <a:rPr sz="6450" spc="440" dirty="0">
                <a:latin typeface="Calibri"/>
                <a:cs typeface="Calibri"/>
              </a:rPr>
              <a:t> </a:t>
            </a:r>
            <a:r>
              <a:rPr sz="6450" spc="1000" dirty="0">
                <a:latin typeface="Calibri"/>
                <a:cs typeface="Calibri"/>
              </a:rPr>
              <a:t>and</a:t>
            </a:r>
            <a:r>
              <a:rPr sz="6450" spc="434" dirty="0">
                <a:latin typeface="Calibri"/>
                <a:cs typeface="Calibri"/>
              </a:rPr>
              <a:t> </a:t>
            </a:r>
            <a:r>
              <a:rPr sz="6450" spc="905" dirty="0">
                <a:latin typeface="Calibri"/>
                <a:cs typeface="Calibri"/>
              </a:rPr>
              <a:t>Maker </a:t>
            </a:r>
            <a:r>
              <a:rPr sz="6450" spc="1065" dirty="0">
                <a:latin typeface="Calibri"/>
                <a:cs typeface="Calibri"/>
              </a:rPr>
              <a:t>Culture</a:t>
            </a:r>
            <a:r>
              <a:rPr sz="6450" spc="415" dirty="0">
                <a:latin typeface="Calibri"/>
                <a:cs typeface="Calibri"/>
              </a:rPr>
              <a:t> </a:t>
            </a:r>
            <a:r>
              <a:rPr sz="6450" spc="1095" dirty="0">
                <a:latin typeface="Calibri"/>
                <a:cs typeface="Calibri"/>
              </a:rPr>
              <a:t>for</a:t>
            </a:r>
            <a:r>
              <a:rPr sz="6450" spc="425" dirty="0">
                <a:latin typeface="Calibri"/>
                <a:cs typeface="Calibri"/>
              </a:rPr>
              <a:t> </a:t>
            </a:r>
            <a:r>
              <a:rPr sz="6450" spc="1030" dirty="0">
                <a:latin typeface="Calibri"/>
                <a:cs typeface="Calibri"/>
              </a:rPr>
              <a:t>a </a:t>
            </a:r>
            <a:r>
              <a:rPr sz="6450" spc="1065" dirty="0">
                <a:latin typeface="Calibri"/>
                <a:cs typeface="Calibri"/>
              </a:rPr>
              <a:t>Sustainable</a:t>
            </a:r>
            <a:r>
              <a:rPr sz="6450" spc="430" dirty="0">
                <a:latin typeface="Calibri"/>
                <a:cs typeface="Calibri"/>
              </a:rPr>
              <a:t> </a:t>
            </a:r>
            <a:r>
              <a:rPr sz="6450" spc="685" dirty="0">
                <a:latin typeface="Calibri"/>
                <a:cs typeface="Calibri"/>
              </a:rPr>
              <a:t>World</a:t>
            </a:r>
            <a:endParaRPr sz="6450" dirty="0">
              <a:latin typeface="Calibri"/>
              <a:cs typeface="Calibri"/>
            </a:endParaRPr>
          </a:p>
        </p:txBody>
      </p:sp>
      <p:pic>
        <p:nvPicPr>
          <p:cNvPr id="19" name="object 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787074" y="6786574"/>
            <a:ext cx="3786214" cy="11733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6999"/>
            <a:chOff x="0" y="0"/>
            <a:chExt cx="18288000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9095" y="4306271"/>
              <a:ext cx="3319367" cy="48411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0719" y="1520951"/>
              <a:ext cx="14192249" cy="21431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95624" y="1447133"/>
            <a:ext cx="14370050" cy="3120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/>
            <a:endParaRPr lang="hr-HR" sz="2800" dirty="0"/>
          </a:p>
          <a:p>
            <a:pPr algn="ctr"/>
            <a:r>
              <a:rPr sz="2800"/>
              <a:t>“</a:t>
            </a:r>
            <a:r>
              <a:rPr lang="hr-HR" sz="2800" dirty="0"/>
              <a:t>RECIKLIRANJE UBLAŽAVA PRILIČNO VELIKI KOLEKTIVNI MAMURLUK... POTROŠNJA." – William McDonough, ‘CRADLE TO CRADLE’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/>
          </a:p>
          <a:p>
            <a:endParaRPr lang="vi-VN" sz="2800" dirty="0"/>
          </a:p>
          <a:p>
            <a: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1785885" y="5143500"/>
            <a:ext cx="11287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 ” </a:t>
            </a:r>
            <a:r>
              <a:rPr lang="vi-VN" sz="3200" dirty="0"/>
              <a:t>Cradle-to-cradle” zagovara maksimalnu ponovnu upotrebu resursa i predlaže uklanjanje koncepta otpada. Rađamo se, odrastamo, razmnožavamo i onda umiremo. To je životni ciklus koji su nas učili. Međutim, priroda ne funkcionira tako. U prirodnom okruženju, čak i kada stvari umru, vraćaju se kako bi stvorile život </a:t>
            </a:r>
            <a:endParaRPr lang="hr-HR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97126" y="0"/>
            <a:ext cx="16591280" cy="10287000"/>
            <a:chOff x="1697126" y="0"/>
            <a:chExt cx="1659128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7126" y="0"/>
              <a:ext cx="16590873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13809" y="3840346"/>
              <a:ext cx="3057524" cy="20383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097458" y="2309649"/>
            <a:ext cx="487680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t>2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32915" y="3443625"/>
            <a:ext cx="6893559" cy="488632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r>
              <a:rPr lang="hr-HR" dirty="0"/>
              <a:t>RJEŠENJA I PRIJEDLOZI:   UN-ovi ciljevi održivog razvoja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2671752" y="6657371"/>
            <a:ext cx="1824355" cy="38407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hr-HR" sz="2400" dirty="0"/>
              <a:t>Idemo</a:t>
            </a:r>
            <a:r>
              <a:rPr sz="2400"/>
              <a:t>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57588" y="2857484"/>
            <a:ext cx="11430080" cy="3151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hr-HR" sz="3200" b="1" dirty="0"/>
              <a:t>Održivi razvoj </a:t>
            </a:r>
            <a:r>
              <a:rPr lang="hr-HR" sz="3600" dirty="0"/>
              <a:t>znači živjeti i napredovati tako da čuvamo prirodu i resurse za budućnost, umjesto da ih potrošimo ili uništimo</a:t>
            </a:r>
          </a:p>
          <a:p>
            <a:pPr algn="ctr"/>
            <a:r>
              <a:rPr lang="hr-HR" sz="3200" dirty="0"/>
              <a:t> To je pristup koji nastoji uravnotežiti ekonomska, socijalna i ekološka razmatranja kako bi se osigurao dugoročni prosperitet i zdravlje okoliša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6348" y="1571600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Održivi razvoj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6493" y="1824570"/>
              <a:ext cx="11182348" cy="7429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1959" y="1514855"/>
              <a:ext cx="9582148" cy="8762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416" y="1514855"/>
              <a:ext cx="14487524" cy="16192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571704" y="1857352"/>
            <a:ext cx="13156565" cy="780983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r>
              <a:rPr lang="hr-HR" sz="4400" dirty="0"/>
              <a:t>Provjerimo kako naša zemlja napreduje u održivosti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5519" y="3695518"/>
              <a:ext cx="6010274" cy="5562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8003" y="3211448"/>
              <a:ext cx="152399" cy="152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8003" y="3840098"/>
              <a:ext cx="152399" cy="152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8003" y="4468748"/>
              <a:ext cx="152399" cy="1523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3215" y="1688592"/>
              <a:ext cx="11020423" cy="8762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740082" y="1703066"/>
            <a:ext cx="14047784" cy="303416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4000" dirty="0"/>
              <a:t>      Održivost i kružno gospodarstvo (Circular Economy) </a:t>
            </a:r>
          </a:p>
          <a:p>
            <a:endParaRPr lang="hr-HR" dirty="0"/>
          </a:p>
          <a:p>
            <a:endParaRPr lang="hr-HR" dirty="0"/>
          </a:p>
          <a:p>
            <a:r>
              <a:rPr lang="hr-HR" sz="2400" b="1" dirty="0"/>
              <a:t>Sistematsko razmišljanje </a:t>
            </a:r>
          </a:p>
          <a:p>
            <a:endParaRPr lang="hr-HR" sz="2400" b="1" dirty="0"/>
          </a:p>
          <a:p>
            <a:r>
              <a:rPr lang="hr-HR" sz="2400" b="1" dirty="0"/>
              <a:t>Kružno gospodarstvo </a:t>
            </a:r>
          </a:p>
          <a:p>
            <a:endParaRPr lang="hr-HR" sz="2400" b="1" dirty="0"/>
          </a:p>
          <a:p>
            <a:r>
              <a:rPr lang="hr-HR" sz="2400" b="1" dirty="0"/>
              <a:t>Mapiranje životnog ciklusa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14514" y="1714476"/>
            <a:ext cx="13787534" cy="303416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3600" dirty="0"/>
              <a:t>					Sistematsko razmišljanje</a:t>
            </a:r>
          </a:p>
          <a:p>
            <a:endParaRPr lang="hr-HR" sz="3200" dirty="0"/>
          </a:p>
          <a:p>
            <a:endParaRPr sz="3200"/>
          </a:p>
          <a:p>
            <a:pPr algn="ctr"/>
            <a:r>
              <a:rPr lang="vi-VN" sz="3200" dirty="0"/>
              <a:t>To je način razmišljanja u kojem se problem ili pojava promatra </a:t>
            </a:r>
            <a:r>
              <a:rPr lang="vi-VN" sz="3200" b="1" dirty="0"/>
              <a:t>kao dio većeg sustava</a:t>
            </a:r>
            <a:r>
              <a:rPr lang="vi-VN" sz="3200" dirty="0"/>
              <a:t>, a ne izolirano. Gleda se kako su stvari </a:t>
            </a:r>
            <a:r>
              <a:rPr lang="vi-VN" sz="3200" b="1" dirty="0"/>
              <a:t>međusobno povezane</a:t>
            </a:r>
            <a:r>
              <a:rPr lang="vi-VN" sz="3200" dirty="0"/>
              <a:t> i kako jedna promjena utječe na druge dijelove sustava.</a:t>
            </a:r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043780" y="8477494"/>
            <a:ext cx="1572260" cy="3175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t>D. Meadows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8894" y="5214938"/>
            <a:ext cx="471490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Sastoji se od: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Elemenata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Interkonekcije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Kolektivne svrhe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45715" y="1703066"/>
            <a:ext cx="4796790" cy="8489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3600" dirty="0"/>
              <a:t>Sustavno razmišljanje</a:t>
            </a:r>
          </a:p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22878" y="3461646"/>
            <a:ext cx="15060294" cy="474386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/>
              <a:t>Neke ključne riječi koje treba imati na umu: </a:t>
            </a:r>
            <a:endParaRPr lang="hr-HR" sz="2600" dirty="0"/>
          </a:p>
          <a:p>
            <a:pPr>
              <a:lnSpc>
                <a:spcPct val="150000"/>
              </a:lnSpc>
            </a:pPr>
            <a:r>
              <a:rPr lang="hr-HR" sz="2600" dirty="0"/>
              <a:t>1. </a:t>
            </a:r>
            <a:r>
              <a:rPr lang="vi-VN" sz="2600" b="1" dirty="0"/>
              <a:t>Međusobna povezanost </a:t>
            </a:r>
            <a:r>
              <a:rPr lang="vi-VN" sz="2600" dirty="0"/>
              <a:t>– sve je međusobno povezano </a:t>
            </a:r>
            <a:endParaRPr lang="hr-HR" sz="2600" dirty="0"/>
          </a:p>
          <a:p>
            <a:pPr>
              <a:lnSpc>
                <a:spcPct val="150000"/>
              </a:lnSpc>
            </a:pPr>
            <a:r>
              <a:rPr lang="hr-HR" sz="2600" dirty="0"/>
              <a:t>2. </a:t>
            </a:r>
            <a:r>
              <a:rPr lang="vi-VN" sz="2600" b="1" dirty="0"/>
              <a:t>Sinteza</a:t>
            </a:r>
            <a:r>
              <a:rPr lang="vi-VN" sz="2600" dirty="0"/>
              <a:t> – sposobnost uočavanja međusobne povezanosti </a:t>
            </a:r>
            <a:endParaRPr lang="hr-HR" sz="2600" dirty="0"/>
          </a:p>
          <a:p>
            <a:pPr>
              <a:lnSpc>
                <a:spcPct val="150000"/>
              </a:lnSpc>
            </a:pPr>
            <a:r>
              <a:rPr lang="hr-HR" sz="2600" dirty="0"/>
              <a:t>3. </a:t>
            </a:r>
            <a:r>
              <a:rPr lang="vi-VN" sz="2600" b="1" dirty="0"/>
              <a:t>Pojava</a:t>
            </a:r>
            <a:r>
              <a:rPr lang="vi-VN" sz="2600" dirty="0"/>
              <a:t> – ishod interakcije stvari </a:t>
            </a:r>
            <a:endParaRPr lang="hr-HR" sz="2600" dirty="0"/>
          </a:p>
          <a:p>
            <a:pPr>
              <a:lnSpc>
                <a:spcPct val="150000"/>
              </a:lnSpc>
            </a:pPr>
            <a:r>
              <a:rPr lang="hr-HR" sz="2600" dirty="0"/>
              <a:t>4. </a:t>
            </a:r>
            <a:r>
              <a:rPr lang="vi-VN" sz="2600" b="1" dirty="0"/>
              <a:t>Povratne petlje </a:t>
            </a:r>
            <a:r>
              <a:rPr lang="vi-VN" sz="2600" dirty="0"/>
              <a:t>– tokovi između elemenata sustava (uzrok i posljedica) </a:t>
            </a:r>
            <a:endParaRPr lang="hr-HR" sz="2600" dirty="0"/>
          </a:p>
          <a:p>
            <a:pPr>
              <a:lnSpc>
                <a:spcPct val="150000"/>
              </a:lnSpc>
            </a:pPr>
            <a:r>
              <a:rPr lang="hr-HR" sz="2600" dirty="0"/>
              <a:t>5. </a:t>
            </a:r>
            <a:r>
              <a:rPr lang="vi-VN" sz="2600" b="1" dirty="0"/>
              <a:t>Uzročnost</a:t>
            </a:r>
            <a:r>
              <a:rPr lang="vi-VN" sz="2600" dirty="0"/>
              <a:t> – dešifrirati način na koji stvari utječu jedna na drugu u sustavu </a:t>
            </a:r>
            <a:endParaRPr lang="hr-HR" sz="2600" dirty="0"/>
          </a:p>
          <a:p>
            <a:pPr>
              <a:lnSpc>
                <a:spcPct val="150000"/>
              </a:lnSpc>
            </a:pPr>
            <a:r>
              <a:rPr lang="hr-HR" sz="2600" dirty="0"/>
              <a:t>6. </a:t>
            </a:r>
            <a:r>
              <a:rPr lang="vi-VN" sz="2600" b="1" dirty="0"/>
              <a:t>Mapiranje sustava </a:t>
            </a:r>
            <a:r>
              <a:rPr lang="vi-VN" sz="2600" dirty="0"/>
              <a:t>– ključni alat: identificirajte i mapirajte "elemente" sustava kako biste vidjeli kako su međusobno povezani.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7127" y="0"/>
            <a:ext cx="16590873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97458" y="2313280"/>
            <a:ext cx="496570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t>3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1332915" y="3258986"/>
            <a:ext cx="8454027" cy="627671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/>
            <a:r>
              <a:rPr sz="6600"/>
              <a:t>S</a:t>
            </a:r>
            <a:r>
              <a:rPr lang="hr-HR" sz="6600" dirty="0"/>
              <a:t>istematsko</a:t>
            </a:r>
            <a:r>
              <a:rPr sz="6600"/>
              <a:t> razmišljanje </a:t>
            </a:r>
            <a:r>
              <a:rPr lang="hr-HR" sz="6600" dirty="0"/>
              <a:t>Linearno nasuprot kružnog gospodarstva</a:t>
            </a:r>
            <a:br>
              <a:rPr lang="hr-HR" sz="6600" dirty="0"/>
            </a:br>
            <a:r>
              <a:rPr lang="hr-HR" sz="8000" spc="1050" dirty="0"/>
              <a:t> </a:t>
            </a:r>
            <a:r>
              <a:rPr lang="hr-HR" sz="5400" spc="1050" dirty="0"/>
              <a:t>(</a:t>
            </a:r>
            <a:r>
              <a:rPr lang="hr-HR" sz="4800" spc="1050" dirty="0"/>
              <a:t>Linear</a:t>
            </a:r>
            <a:r>
              <a:rPr lang="hr-HR" sz="4800" spc="430" dirty="0"/>
              <a:t> </a:t>
            </a:r>
            <a:r>
              <a:rPr lang="hr-HR" sz="4800" spc="1310" dirty="0"/>
              <a:t>vs</a:t>
            </a:r>
            <a:r>
              <a:rPr lang="hr-HR" sz="4800" spc="430" dirty="0"/>
              <a:t> </a:t>
            </a:r>
            <a:r>
              <a:rPr lang="hr-HR" sz="4800" spc="1055" dirty="0"/>
              <a:t>Circular </a:t>
            </a:r>
            <a:r>
              <a:rPr lang="hr-HR" sz="4800" spc="1060" dirty="0"/>
              <a:t>Economy) </a:t>
            </a:r>
            <a:br>
              <a:rPr lang="hr-HR" dirty="0"/>
            </a:br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671752" y="6657371"/>
            <a:ext cx="1824355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hr-HR" sz="2000" dirty="0"/>
              <a:t>Idemo</a:t>
            </a:r>
            <a:r>
              <a:rPr sz="2000"/>
              <a:t>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28762" y="4286244"/>
            <a:ext cx="15248890" cy="260327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vi-VN" sz="2800" b="1" dirty="0"/>
              <a:t>S</a:t>
            </a:r>
            <a:r>
              <a:rPr lang="hr-HR" sz="2800" b="1" dirty="0"/>
              <a:t>ustavno</a:t>
            </a:r>
            <a:r>
              <a:rPr lang="vi-VN" sz="2800" b="1" dirty="0"/>
              <a:t> razmišljanje </a:t>
            </a:r>
            <a:r>
              <a:rPr lang="vi-VN" sz="2800" dirty="0"/>
              <a:t>te </a:t>
            </a:r>
            <a:r>
              <a:rPr lang="vi-VN" sz="2800" b="1" dirty="0"/>
              <a:t>linearn</a:t>
            </a:r>
            <a:r>
              <a:rPr lang="hr-HR" sz="2800" b="1" dirty="0"/>
              <a:t>o</a:t>
            </a:r>
            <a:r>
              <a:rPr lang="vi-VN" sz="2800" dirty="0"/>
              <a:t> i </a:t>
            </a:r>
            <a:r>
              <a:rPr lang="vi-VN" sz="2800" b="1" dirty="0"/>
              <a:t>kružn</a:t>
            </a:r>
            <a:r>
              <a:rPr lang="hr-HR" sz="2800" b="1" dirty="0"/>
              <a:t>o</a:t>
            </a:r>
            <a:r>
              <a:rPr lang="vi-VN" sz="2800" dirty="0"/>
              <a:t> gospodarstv</a:t>
            </a:r>
            <a:r>
              <a:rPr lang="hr-HR" sz="2800" dirty="0"/>
              <a:t>o</a:t>
            </a:r>
            <a:r>
              <a:rPr lang="vi-VN" sz="2800" dirty="0"/>
              <a:t> duboko su međusobno povezani. </a:t>
            </a:r>
            <a:endParaRPr lang="hr-HR" sz="2800" dirty="0"/>
          </a:p>
          <a:p>
            <a:endParaRPr lang="hr-HR" sz="2800" dirty="0"/>
          </a:p>
          <a:p>
            <a:r>
              <a:rPr lang="vi-VN" sz="2800" b="1" dirty="0"/>
              <a:t>S</a:t>
            </a:r>
            <a:r>
              <a:rPr lang="hr-HR" sz="2800" b="1" dirty="0"/>
              <a:t>ustavno</a:t>
            </a:r>
            <a:r>
              <a:rPr lang="vi-VN" sz="2800" b="1" dirty="0"/>
              <a:t> razmišljanje uključuje razumijevanje kako različiti dijelovi sustava međusobno djeluju i kako promjene u jednom dijelu mogu utjecati na cijeli sustav</a:t>
            </a:r>
            <a:r>
              <a:rPr lang="vi-VN" sz="2800" dirty="0"/>
              <a:t>. </a:t>
            </a:r>
            <a:endParaRPr lang="hr-HR" sz="2800" dirty="0"/>
          </a:p>
          <a:p>
            <a:r>
              <a:rPr lang="vi-VN" sz="2800" dirty="0"/>
              <a:t>U kontekstu ekonomije, </a:t>
            </a:r>
            <a:r>
              <a:rPr lang="vi-VN" sz="2800" b="1" dirty="0"/>
              <a:t>to znači uzeti u obzir ne samo pojedinačne transakcije ili procese, već i širu međusobnu povezanost ekonomskih aktivnosti</a:t>
            </a:r>
            <a:r>
              <a:rPr lang="hr-HR" sz="2800" b="1" dirty="0"/>
              <a:t> i </a:t>
            </a:r>
            <a:r>
              <a:rPr lang="vi-VN" sz="2800" b="1" dirty="0"/>
              <a:t>resursa.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4976" y="1857352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Linearno i kružno gospodarstvo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FB9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3670" y="127445"/>
            <a:ext cx="10912382" cy="1015955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664414" y="3429615"/>
            <a:ext cx="5741035" cy="57002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hr-HR" dirty="0"/>
              <a:t>RASPRAVA O KLIMATSKIM PROMJENAMA </a:t>
            </a:r>
            <a:r>
              <a:t>&amp; UN SDG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664414" y="7398597"/>
            <a:ext cx="4804186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lang="hr-HR" dirty="0"/>
              <a:t>SUŠILICE ZA FILAMENT</a:t>
            </a:r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664414" y="6384146"/>
            <a:ext cx="5266196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lang="hr-HR" dirty="0"/>
              <a:t>RASPRAVA</a:t>
            </a:r>
            <a:r>
              <a:t> O 3D PRINTE</a:t>
            </a:r>
            <a:r>
              <a:rPr lang="hr-HR" dirty="0"/>
              <a:t>RIMA</a:t>
            </a:r>
            <a:r>
              <a:t> </a:t>
            </a:r>
            <a:r>
              <a:rPr lang="hr-HR" dirty="0"/>
              <a:t>I</a:t>
            </a:r>
            <a:r>
              <a:t> FILAMEN</a:t>
            </a:r>
            <a:r>
              <a:rPr lang="hr-HR" dirty="0"/>
              <a:t>TIMA</a:t>
            </a:r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664414" y="5369705"/>
            <a:ext cx="4196715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lang="hr-HR" dirty="0"/>
              <a:t>UVOD U </a:t>
            </a:r>
            <a:r>
              <a:t> 3D </a:t>
            </a:r>
            <a:r>
              <a:rPr lang="hr-HR" dirty="0"/>
              <a:t>PRINTANJE</a:t>
            </a:r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664414" y="4355255"/>
            <a:ext cx="5586730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lang="hr-HR" dirty="0"/>
              <a:t>‘MAKER’ POKRET  i</a:t>
            </a:r>
            <a:r>
              <a:t> K</a:t>
            </a:r>
            <a:r>
              <a:rPr lang="hr-HR" dirty="0"/>
              <a:t>ULTURA POPRAVKA</a:t>
            </a:r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1397" y="4397831"/>
            <a:ext cx="7559675" cy="3361177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r>
              <a:rPr lang="hr-HR" sz="7200" dirty="0"/>
              <a:t>U ovoj prezentaciji ćemo se pozabaviti</a:t>
            </a:r>
            <a:endParaRPr sz="7200"/>
          </a:p>
        </p:txBody>
      </p:sp>
      <p:sp>
        <p:nvSpPr>
          <p:cNvPr id="11" name="object 11"/>
          <p:cNvSpPr txBox="1"/>
          <p:nvPr/>
        </p:nvSpPr>
        <p:spPr>
          <a:xfrm>
            <a:off x="9726974" y="3403836"/>
            <a:ext cx="223520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1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726974" y="4385378"/>
            <a:ext cx="287020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2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726974" y="5389674"/>
            <a:ext cx="292735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3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726974" y="6404116"/>
            <a:ext cx="302895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4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726974" y="7361454"/>
            <a:ext cx="290195" cy="4483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9733" y="3429409"/>
              <a:ext cx="11458574" cy="25622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7382" y="1690906"/>
              <a:ext cx="5010149" cy="8667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71836" y="357155"/>
            <a:ext cx="1164439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sz="6000" dirty="0"/>
              <a:t>Dakle, koja su rješenja</a:t>
            </a:r>
            <a:r>
              <a:rPr sz="600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86546" y="1785914"/>
            <a:ext cx="5000660" cy="51039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sz="3200"/>
              <a:t>Linearno gospodarstvo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643142" y="6429384"/>
            <a:ext cx="14197330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hr-HR" sz="3200" dirty="0"/>
              <a:t>Linearna ekonomija odnosi se na tradicionalni model "uzmi-napravi-baci", gdje se resursi izvlače, koriste za proizvodnju proizvoda, a zatim bacuju kao otpad. Ovaj se pristup često kritizira zbog utjecaja na okoliš i neučinkovitosti u korištenju resursa</a:t>
            </a:r>
            <a:r>
              <a:rPr lang="hr-HR" dirty="0"/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323" y="3223841"/>
              <a:ext cx="6896099" cy="34575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1987" y="1690906"/>
              <a:ext cx="5524499" cy="8667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29422" y="1857352"/>
            <a:ext cx="5123815" cy="51039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sz="3200"/>
              <a:t>Kružno gospodarstvo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786018" y="6929450"/>
            <a:ext cx="14287500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/>
            <a:r>
              <a:rPr lang="hr-HR" sz="3200" dirty="0"/>
              <a:t>Model gdje se materijali i proizvodi </a:t>
            </a:r>
            <a:r>
              <a:rPr lang="hr-HR" sz="3200" b="1" dirty="0"/>
              <a:t>ponovno koriste, recikliraju i obnavljaju</a:t>
            </a:r>
            <a:r>
              <a:rPr lang="hr-HR" sz="3200" dirty="0"/>
              <a:t>.</a:t>
            </a:r>
          </a:p>
          <a:p>
            <a:pPr lvl="0"/>
            <a:r>
              <a:rPr lang="hr-HR" sz="3200" dirty="0"/>
              <a:t>Cilj je </a:t>
            </a:r>
            <a:r>
              <a:rPr lang="hr-HR" sz="3200" b="1" dirty="0"/>
              <a:t>smanjiti otpad</a:t>
            </a:r>
            <a:r>
              <a:rPr lang="hr-HR" sz="3200" dirty="0"/>
              <a:t> i maksimalno iskoristiti resurse.</a:t>
            </a:r>
          </a:p>
          <a:p>
            <a:pPr lvl="0"/>
            <a:r>
              <a:rPr lang="hr-HR" sz="3200" dirty="0"/>
              <a:t>Primjeri: recikliranje, popravak proizvoda umjesto bacanja, korištenje obnovljivih izvora energije.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86546" y="1857352"/>
            <a:ext cx="5123815" cy="51039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sz="3200"/>
              <a:t>Kružno gospodarstvo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00200" y="3143236"/>
            <a:ext cx="14155419" cy="4058162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r>
              <a:rPr lang="hr-HR" sz="2600" dirty="0"/>
              <a:t>Ekonomija koja je po dizajnu </a:t>
            </a:r>
            <a:r>
              <a:rPr lang="hr-HR" sz="2600" b="1" dirty="0"/>
              <a:t>restorativna</a:t>
            </a:r>
            <a:r>
              <a:rPr lang="hr-HR" sz="2600" dirty="0"/>
              <a:t> i </a:t>
            </a:r>
            <a:r>
              <a:rPr lang="hr-HR" sz="2600" b="1" dirty="0"/>
              <a:t>regenerativna</a:t>
            </a:r>
            <a:r>
              <a:rPr lang="hr-HR" sz="2600" dirty="0"/>
              <a:t>. U ciklusu kružnog gospodarstva </a:t>
            </a:r>
            <a:r>
              <a:rPr lang="hr-HR" sz="2600" b="1" dirty="0"/>
              <a:t>gospodarska aktivnost gradi i obnavlja cjelokupno stanje sustava</a:t>
            </a:r>
            <a:r>
              <a:rPr lang="hr-HR" sz="2600" dirty="0"/>
              <a:t>. </a:t>
            </a:r>
          </a:p>
          <a:p>
            <a:r>
              <a:rPr lang="hr-HR" sz="2600" dirty="0"/>
              <a:t>Koncept prepoznaje važnost učinkovitog rada gospodarstva na svim razinama – za velika i mala poduzeća, za organizacije i pojedince, globalno i lokalno. </a:t>
            </a:r>
          </a:p>
          <a:p>
            <a:endParaRPr lang="hr-HR" sz="2600" dirty="0"/>
          </a:p>
          <a:p>
            <a:r>
              <a:rPr lang="hr-HR" sz="2600" dirty="0"/>
              <a:t>Temelji se na tri principa: </a:t>
            </a:r>
          </a:p>
          <a:p>
            <a:endParaRPr lang="hr-HR" sz="2600" dirty="0"/>
          </a:p>
          <a:p>
            <a:r>
              <a:rPr lang="hr-HR" sz="2600" b="1" dirty="0"/>
              <a:t>1. Projektiranje otpada i onečišćenja </a:t>
            </a:r>
          </a:p>
          <a:p>
            <a:r>
              <a:rPr lang="hr-HR" sz="2600" b="1" dirty="0"/>
              <a:t>2. Držite proizvode i materijale u upotrebi </a:t>
            </a:r>
          </a:p>
          <a:p>
            <a:r>
              <a:rPr lang="hr-HR" sz="2600" b="1" dirty="0"/>
              <a:t>3. Regenerirajte prirodne sustave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3813" y="6468522"/>
              <a:ext cx="5610224" cy="28860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9176" y="1690906"/>
              <a:ext cx="5848349" cy="8667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86480" y="1785914"/>
            <a:ext cx="11287204" cy="51039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3200" dirty="0"/>
              <a:t>Razmišljanje</a:t>
            </a:r>
            <a:r>
              <a:rPr lang="hr-HR" dirty="0"/>
              <a:t> </a:t>
            </a:r>
            <a:r>
              <a:rPr lang="hr-HR" sz="3200" dirty="0"/>
              <a:t>o životnom ciklusu</a:t>
            </a:r>
            <a:r>
              <a:rPr lang="hr-HR" u="sng" dirty="0"/>
              <a:t> </a:t>
            </a:r>
            <a:r>
              <a:rPr lang="hr-HR" sz="2800" u="sng" dirty="0"/>
              <a:t>(</a:t>
            </a:r>
            <a:r>
              <a:rPr lang="hr-HR" sz="2800" dirty="0"/>
              <a:t>Life Cycle Assessment)</a:t>
            </a:r>
            <a:endParaRPr lang="hr-HR" dirty="0"/>
          </a:p>
        </p:txBody>
      </p:sp>
      <p:sp>
        <p:nvSpPr>
          <p:cNvPr id="8" name="object 8"/>
          <p:cNvSpPr txBox="1"/>
          <p:nvPr/>
        </p:nvSpPr>
        <p:spPr>
          <a:xfrm>
            <a:off x="2000200" y="3071798"/>
            <a:ext cx="14213205" cy="29059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sz="2600" b="1" dirty="0"/>
              <a:t>Life Cycle Assessment (LCA)</a:t>
            </a:r>
            <a:r>
              <a:rPr lang="hr-HR" sz="2600" dirty="0"/>
              <a:t> ili </a:t>
            </a:r>
            <a:r>
              <a:rPr lang="hr-HR" sz="2600" b="1" dirty="0"/>
              <a:t>Procjena životnog ciklusa</a:t>
            </a:r>
            <a:r>
              <a:rPr lang="hr-HR" sz="2600" dirty="0"/>
              <a:t> je metoda kojom se analizira </a:t>
            </a:r>
            <a:r>
              <a:rPr lang="hr-HR" sz="2600" b="1" dirty="0"/>
              <a:t>utjecaj nekog proizvoda ili usluge na okoliš kroz cijeli njegov životni vijek</a:t>
            </a:r>
          </a:p>
          <a:p>
            <a:r>
              <a:rPr lang="hr-HR" sz="2800" dirty="0"/>
              <a:t>.</a:t>
            </a:r>
            <a:endParaRPr lang="hr-HR" sz="2600" dirty="0"/>
          </a:p>
          <a:p>
            <a:r>
              <a:rPr lang="hr-HR" sz="2600" dirty="0"/>
              <a:t>Najbolji način za početak bilo kojeg procesa usvajanja </a:t>
            </a:r>
            <a:r>
              <a:rPr lang="hr-HR" sz="2600" u="sng" dirty="0"/>
              <a:t>održivosti ili kružnog </a:t>
            </a:r>
            <a:r>
              <a:rPr lang="hr-HR" sz="2600" dirty="0"/>
              <a:t>gospodarstva je započeti s pristupom razmišljanja o sustavima i životnom ciklusu. </a:t>
            </a:r>
          </a:p>
          <a:p>
            <a:r>
              <a:rPr lang="hr-HR" sz="2800" dirty="0"/>
              <a:t>Cilj LCA-a je </a:t>
            </a:r>
            <a:r>
              <a:rPr lang="hr-HR" sz="2800" b="1" dirty="0"/>
              <a:t>smanjiti negativan utjecaj na okoliš</a:t>
            </a:r>
            <a:r>
              <a:rPr lang="hr-HR" sz="2800" dirty="0"/>
              <a:t> i pomoći u donošenju održivijih odluka – npr. koji materijal koristiti, kako pakirati proizvod ili kako ga reciklirati.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E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351058"/>
            <a:ext cx="18288000" cy="5935980"/>
            <a:chOff x="0" y="4351058"/>
            <a:chExt cx="18288000" cy="5935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51058"/>
              <a:ext cx="18287999" cy="59340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00845"/>
              <a:ext cx="4933949" cy="588615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57376" y="0"/>
            <a:ext cx="4229099" cy="22764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28563" y="5004616"/>
            <a:ext cx="7505699" cy="41433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11259" y="5004616"/>
            <a:ext cx="4772024" cy="414337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351058"/>
            <a:ext cx="13000990" cy="5934075"/>
            <a:chOff x="0" y="4351058"/>
            <a:chExt cx="13000990" cy="593407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921043"/>
              <a:ext cx="4772024" cy="42290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351058"/>
              <a:ext cx="13000852" cy="593407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00134" y="785782"/>
            <a:ext cx="14216162" cy="260520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r>
              <a:t>Maker pokret </a:t>
            </a:r>
            <a:r>
              <a:rPr lang="hr-HR" dirty="0"/>
              <a:t>i</a:t>
            </a:r>
            <a:r>
              <a:t> Kultura popravka</a:t>
            </a:r>
            <a:r>
              <a:rPr lang="hr-HR" dirty="0"/>
              <a:t> </a:t>
            </a:r>
            <a:r>
              <a:rPr lang="hr-HR" sz="4400" spc="1320" dirty="0"/>
              <a:t>(MAKER </a:t>
            </a:r>
            <a:r>
              <a:rPr lang="en-US" sz="4400" spc="1010" dirty="0"/>
              <a:t>MOVEMENT</a:t>
            </a:r>
            <a:r>
              <a:rPr lang="en-US" sz="4400" spc="520" dirty="0"/>
              <a:t> </a:t>
            </a:r>
            <a:r>
              <a:rPr lang="en-US" sz="4400" spc="1180" dirty="0"/>
              <a:t>AND </a:t>
            </a:r>
            <a:r>
              <a:rPr lang="en-US" sz="4400" spc="1460" dirty="0"/>
              <a:t>CULTURE</a:t>
            </a:r>
            <a:r>
              <a:rPr lang="en-US" sz="4400" spc="515" dirty="0"/>
              <a:t> </a:t>
            </a:r>
            <a:r>
              <a:rPr lang="en-US" sz="4400" spc="1175" dirty="0"/>
              <a:t>OF</a:t>
            </a:r>
            <a:r>
              <a:rPr lang="en-US" sz="4400" spc="515" dirty="0"/>
              <a:t> </a:t>
            </a:r>
            <a:r>
              <a:rPr lang="en-US" sz="4400" spc="1505" dirty="0"/>
              <a:t>REPAIR</a:t>
            </a:r>
            <a:r>
              <a:rPr lang="hr-HR" sz="4400" spc="1505" dirty="0"/>
              <a:t>)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516710"/>
            <a:ext cx="4133849" cy="27702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62207" y="0"/>
            <a:ext cx="5124449" cy="28479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14469" y="2964027"/>
            <a:ext cx="16306800" cy="3124200"/>
            <a:chOff x="1014469" y="2964027"/>
            <a:chExt cx="16306800" cy="31242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469" y="2964027"/>
              <a:ext cx="16306799" cy="3124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7551" y="3996547"/>
              <a:ext cx="1943099" cy="17335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75565" y="4109608"/>
              <a:ext cx="2009774" cy="14954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65263" y="888288"/>
            <a:ext cx="13804900" cy="12285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dirty="0"/>
              <a:t>Govoriti ćemo o</a:t>
            </a:r>
            <a:r>
              <a:t>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50264" y="6437846"/>
            <a:ext cx="4400550" cy="43986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r>
              <a:rPr lang="hr-HR" sz="2800" dirty="0"/>
              <a:t>Što je </a:t>
            </a:r>
            <a:r>
              <a:rPr sz="2800"/>
              <a:t>Maker </a:t>
            </a:r>
            <a:r>
              <a:rPr lang="hr-HR" sz="2800" dirty="0"/>
              <a:t>kultura</a:t>
            </a:r>
            <a:r>
              <a:rPr sz="2800"/>
              <a:t>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065579" y="6437846"/>
            <a:ext cx="3975100" cy="43986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r>
              <a:rPr lang="hr-HR" sz="2800" dirty="0"/>
              <a:t>Kad je nastao</a:t>
            </a:r>
            <a:r>
              <a:rPr sz="2800"/>
              <a:t>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376933" y="3086773"/>
            <a:ext cx="269240" cy="546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t>1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975440" y="3086773"/>
            <a:ext cx="347345" cy="546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t>2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7126" y="0"/>
            <a:ext cx="16591280" cy="10287000"/>
            <a:chOff x="1697126" y="0"/>
            <a:chExt cx="165912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7126" y="0"/>
              <a:ext cx="16590873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77204" y="3624548"/>
              <a:ext cx="2762249" cy="246697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07642" y="3611426"/>
            <a:ext cx="6849109" cy="48603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r>
              <a:rPr lang="hr-HR" sz="2800" dirty="0"/>
              <a:t>Što je Maker kultura?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97458" y="2319552"/>
            <a:ext cx="37528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t>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671752" y="6657371"/>
            <a:ext cx="1824355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hr-HR" sz="2800" dirty="0"/>
              <a:t>Idemo</a:t>
            </a:r>
            <a:r>
              <a:rPr sz="2800"/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5754" y="4929186"/>
            <a:ext cx="8358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Maker kultura</a:t>
            </a:r>
            <a:r>
              <a:rPr lang="hr-HR" sz="3600" dirty="0"/>
              <a:t> je kultura u kojoj ljudi sami stvaraju i dijele ideje, projekte i proizvode, umjesto da samo budu pasivni potrošači.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72034" y="1857352"/>
            <a:ext cx="8754745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2800" dirty="0"/>
              <a:t>Što je Maker pokret?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71638" y="2786046"/>
            <a:ext cx="14930478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vi-VN" sz="2400" dirty="0"/>
              <a:t>Pokret proizvođača opisuje Brooks Rainwater u </a:t>
            </a:r>
            <a:r>
              <a:rPr lang="hr-HR" sz="2400" dirty="0"/>
              <a:t>‘</a:t>
            </a:r>
            <a:r>
              <a:rPr lang="vi-VN" sz="2400" dirty="0"/>
              <a:t>Kako pokret proizvođača revitalizira industriju u američkim gradovima</a:t>
            </a:r>
            <a:r>
              <a:rPr lang="hr-HR" sz="2400" dirty="0"/>
              <a:t>’</a:t>
            </a:r>
            <a:r>
              <a:rPr lang="vi-VN" sz="2400" dirty="0"/>
              <a:t> </a:t>
            </a:r>
            <a:r>
              <a:rPr lang="hr-HR" sz="2400" dirty="0"/>
              <a:t>(</a:t>
            </a:r>
            <a:r>
              <a:rPr lang="en-US" sz="2400" spc="-85" dirty="0">
                <a:latin typeface="Verdana"/>
                <a:cs typeface="Verdana"/>
                <a:hlinkClick r:id="rId3"/>
              </a:rPr>
              <a:t>Bro</a:t>
            </a:r>
            <a:r>
              <a:rPr lang="en-US" sz="2400" spc="-85" dirty="0">
                <a:latin typeface="Verdana"/>
                <a:cs typeface="Verdana"/>
              </a:rPr>
              <a:t>oks</a:t>
            </a:r>
            <a:r>
              <a:rPr lang="en-US" sz="2400" spc="-114" dirty="0">
                <a:latin typeface="Verdana"/>
                <a:cs typeface="Verdana"/>
              </a:rPr>
              <a:t> </a:t>
            </a:r>
            <a:r>
              <a:rPr lang="en-US" sz="2400" spc="-90" dirty="0">
                <a:latin typeface="Verdana"/>
                <a:cs typeface="Verdana"/>
              </a:rPr>
              <a:t>Rainwater</a:t>
            </a:r>
            <a:r>
              <a:rPr lang="en-US" sz="2400" spc="-114" dirty="0">
                <a:latin typeface="Verdana"/>
                <a:cs typeface="Verdana"/>
              </a:rPr>
              <a:t> </a:t>
            </a:r>
            <a:r>
              <a:rPr lang="en-US" sz="2400" spc="-75" dirty="0">
                <a:latin typeface="Verdana"/>
                <a:cs typeface="Verdana"/>
                <a:hlinkClick r:id="rId3"/>
              </a:rPr>
              <a:t>How</a:t>
            </a:r>
            <a:r>
              <a:rPr lang="en-US" sz="2400" spc="-114" dirty="0">
                <a:latin typeface="Verdana"/>
                <a:cs typeface="Verdana"/>
                <a:hlinkClick r:id="rId3"/>
              </a:rPr>
              <a:t> </a:t>
            </a:r>
            <a:r>
              <a:rPr lang="en-US" sz="2400" spc="-80" dirty="0">
                <a:latin typeface="Verdana"/>
                <a:cs typeface="Verdana"/>
                <a:hlinkClick r:id="rId3"/>
              </a:rPr>
              <a:t>the</a:t>
            </a:r>
            <a:r>
              <a:rPr lang="en-US" sz="2400" spc="-114" dirty="0">
                <a:latin typeface="Verdana"/>
                <a:cs typeface="Verdana"/>
                <a:hlinkClick r:id="rId3"/>
              </a:rPr>
              <a:t> </a:t>
            </a:r>
            <a:r>
              <a:rPr lang="en-US" sz="2400" spc="-105" dirty="0">
                <a:latin typeface="Verdana"/>
                <a:cs typeface="Verdana"/>
                <a:hlinkClick r:id="rId3"/>
              </a:rPr>
              <a:t>Maker</a:t>
            </a:r>
            <a:r>
              <a:rPr lang="en-US" sz="2400" spc="-114" dirty="0">
                <a:latin typeface="Verdana"/>
                <a:cs typeface="Verdana"/>
                <a:hlinkClick r:id="rId3"/>
              </a:rPr>
              <a:t> </a:t>
            </a:r>
            <a:r>
              <a:rPr lang="en-US" sz="2400" spc="-45" dirty="0">
                <a:latin typeface="Verdana"/>
                <a:cs typeface="Verdana"/>
                <a:hlinkClick r:id="rId3"/>
              </a:rPr>
              <a:t>Movement</a:t>
            </a:r>
            <a:r>
              <a:rPr lang="en-US" sz="2400" spc="-114" dirty="0">
                <a:latin typeface="Verdana"/>
                <a:cs typeface="Verdana"/>
                <a:hlinkClick r:id="rId3"/>
              </a:rPr>
              <a:t> </a:t>
            </a:r>
            <a:r>
              <a:rPr lang="en-US" sz="2400" spc="-25" dirty="0">
                <a:latin typeface="Verdana"/>
                <a:cs typeface="Verdana"/>
                <a:hlinkClick r:id="rId3"/>
              </a:rPr>
              <a:t>Is</a:t>
            </a:r>
            <a:r>
              <a:rPr lang="en-US" sz="2400" spc="-25" dirty="0">
                <a:latin typeface="Verdana"/>
                <a:cs typeface="Verdana"/>
              </a:rPr>
              <a:t> </a:t>
            </a:r>
            <a:r>
              <a:rPr lang="en-US" sz="2400" spc="-80" dirty="0">
                <a:latin typeface="Verdana"/>
                <a:cs typeface="Verdana"/>
                <a:hlinkClick r:id="rId3"/>
              </a:rPr>
              <a:t>Revitalizing</a:t>
            </a:r>
            <a:r>
              <a:rPr lang="en-US" sz="2400" spc="-155" dirty="0">
                <a:latin typeface="Verdana"/>
                <a:cs typeface="Verdana"/>
                <a:hlinkClick r:id="rId3"/>
              </a:rPr>
              <a:t> </a:t>
            </a:r>
            <a:r>
              <a:rPr lang="en-US" sz="2400" spc="-95" dirty="0">
                <a:latin typeface="Verdana"/>
                <a:cs typeface="Verdana"/>
                <a:hlinkClick r:id="rId3"/>
              </a:rPr>
              <a:t>Industry</a:t>
            </a:r>
            <a:r>
              <a:rPr lang="en-US" sz="2400" spc="-140" dirty="0">
                <a:latin typeface="Verdana"/>
                <a:cs typeface="Verdana"/>
                <a:hlinkClick r:id="rId3"/>
              </a:rPr>
              <a:t> </a:t>
            </a:r>
            <a:r>
              <a:rPr lang="en-US" sz="2400" spc="-135" dirty="0">
                <a:latin typeface="Verdana"/>
                <a:cs typeface="Verdana"/>
                <a:hlinkClick r:id="rId3"/>
              </a:rPr>
              <a:t>in</a:t>
            </a:r>
            <a:r>
              <a:rPr lang="en-US" sz="2400" spc="-100" dirty="0">
                <a:latin typeface="Verdana"/>
                <a:cs typeface="Verdana"/>
                <a:hlinkClick r:id="rId3"/>
              </a:rPr>
              <a:t> </a:t>
            </a:r>
            <a:r>
              <a:rPr lang="en-US" sz="2400" spc="-80" dirty="0">
                <a:latin typeface="Verdana"/>
                <a:cs typeface="Verdana"/>
                <a:hlinkClick r:id="rId3"/>
              </a:rPr>
              <a:t>American</a:t>
            </a:r>
            <a:r>
              <a:rPr lang="en-US" sz="2400" spc="-155" dirty="0">
                <a:latin typeface="Verdana"/>
                <a:cs typeface="Verdana"/>
                <a:hlinkClick r:id="rId3"/>
              </a:rPr>
              <a:t> </a:t>
            </a:r>
            <a:r>
              <a:rPr lang="en-US" sz="2400" spc="-45" dirty="0">
                <a:latin typeface="Verdana"/>
                <a:cs typeface="Verdana"/>
                <a:hlinkClick r:id="rId3"/>
              </a:rPr>
              <a:t>Cities</a:t>
            </a:r>
            <a:r>
              <a:rPr lang="hr-HR" sz="2400" spc="-45" dirty="0">
                <a:latin typeface="Verdana"/>
                <a:cs typeface="Verdana"/>
                <a:hlinkClick r:id="rId3"/>
              </a:rPr>
              <a:t>)</a:t>
            </a:r>
            <a:r>
              <a:rPr lang="en-US" sz="2400" spc="-190" dirty="0">
                <a:latin typeface="Verdana"/>
                <a:cs typeface="Verdana"/>
                <a:hlinkClick r:id="rId3"/>
              </a:rPr>
              <a:t> </a:t>
            </a:r>
            <a:r>
              <a:rPr lang="vi-VN" sz="2400" dirty="0"/>
              <a:t>kao "platformu za današnje obrtnike za stvaranje, izradu i razvoj vodećih ideja i proizvoda</a:t>
            </a:r>
            <a:r>
              <a:rPr lang="hr-HR" sz="2400" dirty="0"/>
              <a:t>’’</a:t>
            </a:r>
            <a:endParaRPr lang="vi-VN" sz="2400" dirty="0"/>
          </a:p>
          <a:p>
            <a:r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4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72035" y="1857352"/>
            <a:ext cx="5429288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2800" dirty="0"/>
              <a:t>Glavne značajke Maker pokreta?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2571704" y="2571732"/>
            <a:ext cx="14319885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hr-HR" sz="3200" b="1" dirty="0"/>
              <a:t>“Do it yourself” (DIY)</a:t>
            </a:r>
            <a:r>
              <a:rPr lang="hr-HR" sz="3200" dirty="0"/>
              <a:t> i </a:t>
            </a:r>
            <a:r>
              <a:rPr lang="hr-HR" sz="3200" b="1" dirty="0"/>
              <a:t>“Do it together” (DIT)</a:t>
            </a:r>
            <a:r>
              <a:rPr lang="hr-HR" sz="3200" dirty="0"/>
              <a:t> pristup – radi sam ili s drugima.</a:t>
            </a:r>
          </a:p>
          <a:p>
            <a:pPr lvl="0">
              <a:buFont typeface="Arial" pitchFamily="34" charset="0"/>
              <a:buChar char="•"/>
            </a:pPr>
            <a:r>
              <a:rPr lang="hr-HR" sz="3200" dirty="0"/>
              <a:t>Inovativnost – spajanje tradicionalnih zanata (drvo, metal) s modernom tehnologijom (3D print, robotika, elektronika).</a:t>
            </a:r>
          </a:p>
          <a:p>
            <a:pPr lvl="0">
              <a:buFont typeface="Arial" pitchFamily="34" charset="0"/>
              <a:buChar char="•"/>
            </a:pPr>
            <a:r>
              <a:rPr lang="hr-HR" sz="3200" dirty="0"/>
              <a:t>Zajednica – dijeljenje znanja, open-source projekti, radionice.</a:t>
            </a:r>
          </a:p>
          <a:p>
            <a:pPr lvl="0">
              <a:buFont typeface="Arial" pitchFamily="34" charset="0"/>
              <a:buChar char="•"/>
            </a:pPr>
            <a:r>
              <a:rPr lang="hr-HR" sz="3200" dirty="0"/>
              <a:t>Edukacija – puno se koristi u obrazovanju jer uči praktičnim vještinama i kreativnosti</a:t>
            </a:r>
            <a:r>
              <a:rPr lang="hr-HR" sz="2800" dirty="0"/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8175" y="5386539"/>
              <a:ext cx="5162549" cy="3619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8028" y="1690906"/>
              <a:ext cx="2752724" cy="8667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022878" y="3115670"/>
            <a:ext cx="14394180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sz="2800" dirty="0"/>
              <a:t>U ovoj kulturi pojedinci koji stvaraju stvari nazivaju se "stvaratelji". </a:t>
            </a:r>
          </a:p>
          <a:p>
            <a:pPr algn="ctr"/>
            <a:r>
              <a:rPr lang="hr-HR" sz="2800" dirty="0"/>
              <a:t>Kreatori dolaze iz svih društvenih slojeva, s različitim skupovima vještina i interesa. Zajedničko im je kreativnost, interes za dizajn i pristup alatima i sirovinama koje omogućuju proizvodnju</a:t>
            </a:r>
            <a:r>
              <a:rPr lang="hr-HR" dirty="0"/>
              <a:t>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072430" y="1857352"/>
            <a:ext cx="2352040" cy="3872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2400" dirty="0"/>
              <a:t>Ukratko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6720" y="0"/>
            <a:ext cx="16591280" cy="10287000"/>
            <a:chOff x="1697126" y="0"/>
            <a:chExt cx="165912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7126" y="0"/>
              <a:ext cx="16590873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06443" y="3565836"/>
              <a:ext cx="2438399" cy="25907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1332915" y="3258986"/>
            <a:ext cx="8093075" cy="4270032"/>
          </a:xfrm>
          <a:prstGeom prst="rect">
            <a:avLst/>
          </a:prstGeom>
        </p:spPr>
        <p:txBody>
          <a:bodyPr vert="horz" wrap="square" lIns="0" tIns="616856" rIns="0" bIns="0" rtlCol="0">
            <a:spAutoFit/>
          </a:bodyPr>
          <a:lstStyle/>
          <a:p>
            <a:endParaRPr/>
          </a:p>
          <a:p>
            <a:r>
              <a:t>Klimatske promjene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97458" y="2319552"/>
            <a:ext cx="37528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t>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671752" y="6657371"/>
            <a:ext cx="1824355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hr-HR" dirty="0"/>
              <a:t>Idemo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7126" y="0"/>
            <a:ext cx="16591280" cy="10287000"/>
            <a:chOff x="1697126" y="0"/>
            <a:chExt cx="165912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7126" y="0"/>
              <a:ext cx="16590873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8574" y="3473205"/>
              <a:ext cx="4114799" cy="29527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97458" y="2312184"/>
            <a:ext cx="487680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t>2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xfrm>
            <a:off x="1332915" y="3258986"/>
            <a:ext cx="8093075" cy="1354737"/>
          </a:xfrm>
          <a:prstGeom prst="rect">
            <a:avLst/>
          </a:prstGeom>
        </p:spPr>
        <p:txBody>
          <a:bodyPr vert="horz" wrap="square" lIns="0" tIns="137675" rIns="0" bIns="0" rtlCol="0">
            <a:spAutoFit/>
          </a:bodyPr>
          <a:lstStyle/>
          <a:p>
            <a:r>
              <a:rPr lang="hr-HR" dirty="0"/>
              <a:t>KAD JE NASTAO</a:t>
            </a:r>
            <a:r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671752" y="6657371"/>
            <a:ext cx="1824355" cy="2917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hr-HR" dirty="0"/>
              <a:t>Idemo</a:t>
            </a:r>
            <a:r>
              <a:t>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94796" y="-139750"/>
            <a:ext cx="15098394" cy="2777683"/>
          </a:xfrm>
          <a:prstGeom prst="rect">
            <a:avLst/>
          </a:prstGeom>
        </p:spPr>
        <p:txBody>
          <a:bodyPr vert="horz" wrap="square" lIns="0" tIns="342900" rIns="0" bIns="0" rtlCol="0">
            <a:spAutoFit/>
          </a:bodyPr>
          <a:lstStyle/>
          <a:p>
            <a:br>
              <a:rPr lang="hr-HR" dirty="0"/>
            </a:br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57324" y="2428856"/>
            <a:ext cx="14394180" cy="6414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3200" b="1" dirty="0"/>
              <a:t>2005. godina</a:t>
            </a:r>
            <a:r>
              <a:rPr lang="hr-HR" sz="3200" dirty="0"/>
              <a:t> – u SAD-u se pojavljuje časopis </a:t>
            </a:r>
            <a:r>
              <a:rPr lang="hr-HR" sz="3200" b="1" dirty="0"/>
              <a:t>Make Magazine</a:t>
            </a:r>
            <a:r>
              <a:rPr lang="hr-HR" sz="3200" dirty="0"/>
              <a:t>, koji popularizira DIY projekte i nove tehnologije. </a:t>
            </a:r>
          </a:p>
          <a:p>
            <a:pPr>
              <a:buFont typeface="Arial" pitchFamily="34" charset="0"/>
              <a:buChar char="•"/>
            </a:pPr>
            <a:endParaRPr lang="hr-HR" sz="3200" dirty="0"/>
          </a:p>
          <a:p>
            <a:pPr>
              <a:buFont typeface="Arial" pitchFamily="34" charset="0"/>
              <a:buChar char="•"/>
            </a:pPr>
            <a:r>
              <a:rPr lang="hr-HR" sz="3200" b="1" dirty="0"/>
              <a:t>2006.</a:t>
            </a:r>
            <a:r>
              <a:rPr lang="hr-HR" sz="3200" dirty="0"/>
              <a:t> – održan je prvi </a:t>
            </a:r>
            <a:r>
              <a:rPr lang="hr-HR" sz="3200" b="1" dirty="0"/>
              <a:t>Maker Faire</a:t>
            </a:r>
            <a:r>
              <a:rPr lang="hr-HR" sz="3200" dirty="0"/>
              <a:t> u Kaliforniji – veliki sajam gdje se okupljaju izumitelji, hobisti i inovatori. </a:t>
            </a:r>
          </a:p>
          <a:p>
            <a:pPr>
              <a:buFont typeface="Arial" pitchFamily="34" charset="0"/>
              <a:buChar char="•"/>
            </a:pPr>
            <a:endParaRPr lang="hr-HR" sz="3200" dirty="0"/>
          </a:p>
          <a:p>
            <a:pPr>
              <a:buFont typeface="Arial" pitchFamily="34" charset="0"/>
              <a:buChar char="•"/>
            </a:pPr>
            <a:r>
              <a:rPr lang="hr-HR" sz="3200" b="1" dirty="0"/>
              <a:t>2000-te</a:t>
            </a:r>
            <a:r>
              <a:rPr lang="hr-HR" sz="3200" dirty="0"/>
              <a:t> – razvoj </a:t>
            </a:r>
            <a:r>
              <a:rPr lang="hr-HR" sz="3200" b="1" dirty="0"/>
              <a:t>3D printera, Arduina, Raspberry Pi-a</a:t>
            </a:r>
            <a:r>
              <a:rPr lang="hr-HR" sz="3200" dirty="0"/>
              <a:t> i drugih jeftinih tehnologija omogućuje svima da rade ono što je prije bilo moguće samo u industriji ili laboratorijima.</a:t>
            </a:r>
          </a:p>
          <a:p>
            <a:pPr>
              <a:buFont typeface="Arial" pitchFamily="34" charset="0"/>
              <a:buChar char="•"/>
            </a:pPr>
            <a:endParaRPr lang="hr-HR" sz="3200" dirty="0"/>
          </a:p>
          <a:p>
            <a:pPr>
              <a:buFont typeface="Arial" pitchFamily="34" charset="0"/>
              <a:buChar char="•"/>
            </a:pPr>
            <a:r>
              <a:rPr lang="hr-HR" sz="3200" b="1" dirty="0"/>
              <a:t>2010-te</a:t>
            </a:r>
            <a:r>
              <a:rPr lang="hr-HR" sz="3200" dirty="0"/>
              <a:t> – širi se po cijelom svijetu kroz </a:t>
            </a:r>
            <a:r>
              <a:rPr lang="hr-HR" sz="3200" b="1" dirty="0"/>
              <a:t>FabLabove</a:t>
            </a:r>
            <a:r>
              <a:rPr lang="hr-HR" sz="3200" dirty="0"/>
              <a:t> i </a:t>
            </a:r>
            <a:r>
              <a:rPr lang="hr-HR" sz="3200" b="1" dirty="0"/>
              <a:t>Makerspaceove</a:t>
            </a:r>
            <a:r>
              <a:rPr lang="hr-HR" sz="3200" dirty="0"/>
              <a:t> – zajedničke radionice s alatima i strojevima koje ljudi mogu koristiti za svoje projekte</a:t>
            </a:r>
            <a:endParaRPr lang="hr-HR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00662" y="1857352"/>
            <a:ext cx="6286544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2800" dirty="0"/>
              <a:t>Maker pokret </a:t>
            </a:r>
            <a:r>
              <a:rPr lang="vi-VN" sz="2800" dirty="0"/>
              <a:t>i e-otpad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2878" y="6894562"/>
            <a:ext cx="474662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hr-HR" dirty="0"/>
              <a:t>Izvor: Europski parlament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22878" y="3115670"/>
            <a:ext cx="14608810" cy="2259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hr-HR" sz="3200" dirty="0"/>
              <a:t>Količina električne i elektroničke opreme stavljene na tržište u EU-u povećala se sa 7,6 milijuna tona u 2012. na 14,4 milijuna tona u 2022. Dok je ukupna količina prikupljene električne i elektroničke opreme porasla s 3,0 milijuna tona u 2012. na 5 milijuna tona u 2022</a:t>
            </a:r>
          </a:p>
          <a:p>
            <a:r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3283" y="2448972"/>
              <a:ext cx="7667624" cy="68484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6018" y="1557775"/>
              <a:ext cx="8239124" cy="8667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94796" y="-139750"/>
            <a:ext cx="15098394" cy="2777683"/>
          </a:xfrm>
          <a:prstGeom prst="rect">
            <a:avLst/>
          </a:prstGeom>
        </p:spPr>
        <p:txBody>
          <a:bodyPr vert="horz" wrap="square" lIns="0" tIns="342900" rIns="0" bIns="0" rtlCol="0">
            <a:spAutoFit/>
          </a:bodyPr>
          <a:lstStyle/>
          <a:p>
            <a:r>
              <a:rPr lang="hr-HR" dirty="0"/>
              <a:t>       </a:t>
            </a:r>
            <a:r>
              <a:t> </a:t>
            </a:r>
            <a:r>
              <a:rPr lang="hr-HR" dirty="0"/>
              <a:t>Dakle, koja su rješenja?</a:t>
            </a:r>
            <a:br>
              <a:rPr lang="hr-HR" dirty="0"/>
            </a:b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6999"/>
            <a:chOff x="0" y="0"/>
            <a:chExt cx="18288000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8463" y="1357883"/>
              <a:ext cx="16697324" cy="82105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E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351058"/>
            <a:ext cx="13087350" cy="5934075"/>
            <a:chOff x="0" y="4351058"/>
            <a:chExt cx="13087350" cy="5934075"/>
          </a:xfrm>
        </p:grpSpPr>
        <p:sp>
          <p:nvSpPr>
            <p:cNvPr id="4" name="object 4"/>
            <p:cNvSpPr/>
            <p:nvPr/>
          </p:nvSpPr>
          <p:spPr>
            <a:xfrm>
              <a:off x="38985" y="4464348"/>
              <a:ext cx="4831080" cy="4792980"/>
            </a:xfrm>
            <a:custGeom>
              <a:avLst/>
              <a:gdLst/>
              <a:ahLst/>
              <a:cxnLst/>
              <a:rect l="l" t="t" r="r" b="b"/>
              <a:pathLst>
                <a:path w="4831080" h="4792980">
                  <a:moveTo>
                    <a:pt x="4838700" y="4800600"/>
                  </a:moveTo>
                  <a:lnTo>
                    <a:pt x="0" y="4800600"/>
                  </a:lnTo>
                  <a:lnTo>
                    <a:pt x="0" y="0"/>
                  </a:lnTo>
                  <a:lnTo>
                    <a:pt x="4838700" y="0"/>
                  </a:lnTo>
                  <a:lnTo>
                    <a:pt x="4838700" y="4800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51058"/>
              <a:ext cx="13087349" cy="593407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70252" y="4351058"/>
            <a:ext cx="4914899" cy="49720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32052"/>
            <a:ext cx="1600199" cy="2400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84732" y="0"/>
            <a:ext cx="4503268" cy="3495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28563" y="5004616"/>
            <a:ext cx="7505699" cy="41433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11259" y="5004616"/>
            <a:ext cx="4772024" cy="414337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4351058"/>
            <a:ext cx="13000990" cy="5934075"/>
            <a:chOff x="0" y="4351058"/>
            <a:chExt cx="13000990" cy="593407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921043"/>
              <a:ext cx="4772024" cy="4229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351058"/>
              <a:ext cx="13000852" cy="593407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389657" y="1267926"/>
            <a:ext cx="13183895" cy="2471831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333750" marR="5080" indent="-3321685">
              <a:lnSpc>
                <a:spcPts val="9530"/>
              </a:lnSpc>
              <a:spcBef>
                <a:spcPts val="275"/>
              </a:spcBef>
            </a:pPr>
            <a:r>
              <a:rPr lang="hr-HR" sz="8000" spc="1170" dirty="0"/>
              <a:t>UVOD U</a:t>
            </a:r>
            <a:r>
              <a:rPr sz="8000" spc="509"/>
              <a:t> </a:t>
            </a:r>
            <a:r>
              <a:rPr sz="8000" spc="1530"/>
              <a:t>3D </a:t>
            </a:r>
            <a:r>
              <a:rPr sz="8000" spc="1225"/>
              <a:t>PRINT</a:t>
            </a:r>
            <a:r>
              <a:rPr lang="hr-HR" sz="8000" spc="1225" dirty="0"/>
              <a:t>ANJE (3D PRINT</a:t>
            </a:r>
            <a:r>
              <a:rPr sz="8000" spc="1225"/>
              <a:t>ING</a:t>
            </a:r>
            <a:r>
              <a:rPr lang="hr-HR" sz="8000" spc="1225" dirty="0"/>
              <a:t>)</a:t>
            </a:r>
            <a:endParaRPr sz="8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516710"/>
            <a:ext cx="4133849" cy="27702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62207" y="0"/>
            <a:ext cx="5124449" cy="28479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14469" y="2964027"/>
            <a:ext cx="16306800" cy="3124200"/>
            <a:chOff x="1014469" y="2964027"/>
            <a:chExt cx="16306800" cy="31242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469" y="2964027"/>
              <a:ext cx="16306799" cy="3124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5164" y="5184478"/>
              <a:ext cx="68579" cy="769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6565" y="5087302"/>
              <a:ext cx="207214" cy="2994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5164" y="5087302"/>
              <a:ext cx="68589" cy="95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16565" y="4643704"/>
              <a:ext cx="209549" cy="3795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16565" y="5438251"/>
              <a:ext cx="207226" cy="1432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22721" y="4067689"/>
              <a:ext cx="1562099" cy="19145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29777" y="4734934"/>
              <a:ext cx="143256" cy="1643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88757" y="4734934"/>
              <a:ext cx="312896" cy="1650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21110" y="4759880"/>
              <a:ext cx="6953" cy="1401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99464" y="4734934"/>
              <a:ext cx="224323" cy="1673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76585" y="4734934"/>
              <a:ext cx="91249" cy="1643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33583" y="4734934"/>
              <a:ext cx="85410" cy="16430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47254" y="4734934"/>
              <a:ext cx="197738" cy="1643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04719" y="4734934"/>
              <a:ext cx="139255" cy="16430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06270" y="4734934"/>
              <a:ext cx="19049" cy="285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92073" y="5767330"/>
              <a:ext cx="647699" cy="2095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84555" y="4659896"/>
              <a:ext cx="1552574" cy="10001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94080" y="5830833"/>
              <a:ext cx="141827" cy="774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34900" y="5830833"/>
              <a:ext cx="438245" cy="833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98189" y="4458909"/>
              <a:ext cx="1962149" cy="159067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69249" y="3760365"/>
              <a:ext cx="2076449" cy="216217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912062" y="3842032"/>
              <a:ext cx="2000249" cy="2000249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065263" y="888288"/>
            <a:ext cx="13804900" cy="12285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dirty="0"/>
              <a:t>Govoriti ćemo o </a:t>
            </a:r>
            <a:r>
              <a:t>: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418590" y="6437846"/>
            <a:ext cx="4050029" cy="870751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r>
              <a:rPr lang="hr-HR" sz="2800" dirty="0"/>
              <a:t>PRVI  KORACI </a:t>
            </a:r>
            <a:r>
              <a:rPr sz="2800"/>
              <a:t>3D </a:t>
            </a:r>
            <a:r>
              <a:rPr lang="hr-HR" sz="2800" dirty="0"/>
              <a:t>PRINTANJA</a:t>
            </a:r>
            <a:endParaRPr sz="2800"/>
          </a:p>
        </p:txBody>
      </p:sp>
      <p:sp>
        <p:nvSpPr>
          <p:cNvPr id="31" name="object 31"/>
          <p:cNvSpPr txBox="1"/>
          <p:nvPr/>
        </p:nvSpPr>
        <p:spPr>
          <a:xfrm>
            <a:off x="8021751" y="6465176"/>
            <a:ext cx="3122513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sz="2800"/>
              <a:t>MODELI</a:t>
            </a:r>
            <a:r>
              <a:rPr lang="hr-HR" sz="2800" dirty="0"/>
              <a:t>RANJE</a:t>
            </a:r>
            <a:endParaRPr sz="2800"/>
          </a:p>
        </p:txBody>
      </p:sp>
      <p:sp>
        <p:nvSpPr>
          <p:cNvPr id="32" name="object 32"/>
          <p:cNvSpPr txBox="1"/>
          <p:nvPr/>
        </p:nvSpPr>
        <p:spPr>
          <a:xfrm>
            <a:off x="14093680" y="6445555"/>
            <a:ext cx="1760855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r>
              <a:rPr lang="hr-HR" sz="2800" dirty="0"/>
              <a:t>IZRADA</a:t>
            </a:r>
            <a:endParaRPr sz="2800"/>
          </a:p>
        </p:txBody>
      </p:sp>
      <p:sp>
        <p:nvSpPr>
          <p:cNvPr id="33" name="object 33"/>
          <p:cNvSpPr txBox="1"/>
          <p:nvPr/>
        </p:nvSpPr>
        <p:spPr>
          <a:xfrm>
            <a:off x="4376933" y="3086773"/>
            <a:ext cx="269240" cy="546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t>1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169876" y="3086773"/>
            <a:ext cx="347345" cy="546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t>2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5975440" y="3086773"/>
            <a:ext cx="354330" cy="5461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t>3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6720" y="0"/>
            <a:ext cx="16591280" cy="10287000"/>
            <a:chOff x="1697126" y="0"/>
            <a:chExt cx="1659128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7126" y="0"/>
              <a:ext cx="16590873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08663" y="4888668"/>
              <a:ext cx="99155" cy="1115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08324" y="4748345"/>
              <a:ext cx="299518" cy="4331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08663" y="4748346"/>
              <a:ext cx="99155" cy="1376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08276" y="4092168"/>
              <a:ext cx="299592" cy="5862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08324" y="5255875"/>
              <a:ext cx="299494" cy="2072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77333" y="3302165"/>
              <a:ext cx="2190749" cy="27050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93882" y="4238777"/>
              <a:ext cx="207073" cy="2376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93617" y="4238777"/>
              <a:ext cx="870413" cy="237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760547" y="4238777"/>
              <a:ext cx="131921" cy="2375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409293" y="4238777"/>
              <a:ext cx="87534" cy="2376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441983" y="4238777"/>
              <a:ext cx="90868" cy="2376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73608" y="4238777"/>
              <a:ext cx="285845" cy="2376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02085" y="4238777"/>
              <a:ext cx="201358" cy="2376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092540" y="4238777"/>
              <a:ext cx="28574" cy="380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211774" y="4238777"/>
              <a:ext cx="47624" cy="380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651551" y="5823603"/>
              <a:ext cx="542924" cy="1238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222174" y="4158596"/>
              <a:ext cx="2190749" cy="13906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464738" y="5867076"/>
              <a:ext cx="183726" cy="780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086693" y="5823603"/>
              <a:ext cx="205168" cy="1120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555740" y="5823603"/>
              <a:ext cx="633412" cy="1204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69510" y="0"/>
              <a:ext cx="15418489" cy="1028699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097458" y="2309760"/>
            <a:ext cx="37528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t>1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071770" y="2928922"/>
            <a:ext cx="5875655" cy="1288814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r>
              <a:rPr lang="hr-HR" sz="4000" dirty="0"/>
              <a:t>PRVI KORACI U </a:t>
            </a:r>
            <a:r>
              <a:rPr sz="4000"/>
              <a:t>3D </a:t>
            </a:r>
            <a:r>
              <a:rPr lang="hr-HR" sz="4000" dirty="0"/>
              <a:t>PRINTANJU</a:t>
            </a:r>
            <a:endParaRPr sz="4000"/>
          </a:p>
        </p:txBody>
      </p:sp>
      <p:sp>
        <p:nvSpPr>
          <p:cNvPr id="27" name="object 27"/>
          <p:cNvSpPr txBox="1"/>
          <p:nvPr/>
        </p:nvSpPr>
        <p:spPr>
          <a:xfrm>
            <a:off x="12671752" y="6657371"/>
            <a:ext cx="1824355" cy="38407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hr-HR" sz="2400" dirty="0"/>
              <a:t>Idemo</a:t>
            </a:r>
            <a:r>
              <a:rPr sz="2400"/>
              <a:t>!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6179" y="7396933"/>
              <a:ext cx="2590799" cy="28860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8665" y="1690906"/>
              <a:ext cx="7791449" cy="86677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22878" y="3084289"/>
            <a:ext cx="14831694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hr-HR" sz="3200" b="1" dirty="0"/>
              <a:t>3D printing</a:t>
            </a:r>
            <a:r>
              <a:rPr lang="hr-HR" sz="3200" dirty="0"/>
              <a:t> je tehnologija kojom se iz digitalnog modela stvara </a:t>
            </a:r>
            <a:r>
              <a:rPr lang="hr-HR" sz="3200" b="1" dirty="0"/>
              <a:t>fizički objekt sloj po sloj</a:t>
            </a:r>
            <a:r>
              <a:rPr lang="hr-HR" sz="3200" dirty="0"/>
              <a:t>.</a:t>
            </a:r>
          </a:p>
          <a:p>
            <a:pPr algn="ctr"/>
            <a:endParaRPr lang="hr-HR" sz="3200" dirty="0"/>
          </a:p>
          <a:p>
            <a:pPr algn="ctr"/>
            <a:r>
              <a:rPr lang="vi-VN" sz="3200" dirty="0"/>
              <a:t>Osim primjene u izradi prototipova </a:t>
            </a:r>
            <a:r>
              <a:rPr lang="hr-HR" sz="3200" dirty="0"/>
              <a:t>u industriji, medicini, arhitekturi, </a:t>
            </a:r>
            <a:r>
              <a:rPr lang="vi-VN" sz="3200" dirty="0"/>
              <a:t>3D </a:t>
            </a:r>
            <a:r>
              <a:rPr lang="hr-HR" sz="3200" dirty="0"/>
              <a:t>printanje</a:t>
            </a:r>
            <a:r>
              <a:rPr lang="vi-VN" sz="3200" dirty="0"/>
              <a:t> ima ogroman potencijal u popravljanju pokvarenih predmeta. Ova tehnologija osnažuje pojedince i zajednice da odgovore na svoje specifične potrebe izradom zamjenskih dijelova za kućanske predmete, čime se produžuje njihov životni vijek i smanjuje otpad.</a:t>
            </a:r>
          </a:p>
        </p:txBody>
      </p:sp>
      <p:sp>
        <p:nvSpPr>
          <p:cNvPr id="9" name="Rectangle 8"/>
          <p:cNvSpPr/>
          <p:nvPr/>
        </p:nvSpPr>
        <p:spPr>
          <a:xfrm>
            <a:off x="6500794" y="1857352"/>
            <a:ext cx="3626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Prvi koraci u 3D printanju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6744" y="571468"/>
            <a:ext cx="9715499" cy="1012507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215438" y="2928922"/>
            <a:ext cx="8203887" cy="279884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r>
              <a:rPr lang="pt-BR" sz="6000" dirty="0"/>
              <a:t>Vrijeme je da preispitamo svoj odnos s prirodom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022878" y="3084289"/>
            <a:ext cx="14549119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hr-HR" sz="3600" dirty="0"/>
              <a:t>Štoviše, u obrazovnim okruženjima 3D ispis otvara vrata praktičnim iskustvima učenja jer učenici mogu dizajnirati i proizvesti vlastite alate i resurse u učionici. </a:t>
            </a:r>
          </a:p>
          <a:p>
            <a:pPr algn="ctr"/>
            <a:r>
              <a:rPr lang="hr-HR" sz="3600" dirty="0"/>
              <a:t>Poticanjem kreativnosti, vještina rješavanja problema i snalažljivosti, 3D printanje ne samo da demokratizira proizvodnju, već i njeguje kulturu inovacija i održivosti na lokalnoj razini.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00794" y="1857352"/>
            <a:ext cx="3626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Prvi koraci u 3D printanju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57324" y="1785914"/>
            <a:ext cx="15137765" cy="66941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R="1247140" algn="ctr">
              <a:lnSpc>
                <a:spcPct val="100000"/>
              </a:lnSpc>
              <a:spcBef>
                <a:spcPts val="140"/>
              </a:spcBef>
            </a:pPr>
            <a:r>
              <a:rPr lang="hr-HR" sz="4150" spc="780" dirty="0">
                <a:latin typeface="Calibri"/>
                <a:cs typeface="Calibri"/>
              </a:rPr>
              <a:t>   KOJI 3D PRINTER TREBAM</a:t>
            </a:r>
            <a:r>
              <a:rPr sz="4150" spc="730">
                <a:latin typeface="Calibri"/>
                <a:cs typeface="Calibri"/>
              </a:rPr>
              <a:t>?</a:t>
            </a:r>
            <a:endParaRPr sz="41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10"/>
              </a:spcBef>
            </a:pPr>
            <a:endParaRPr sz="4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hr-HR" sz="3600" dirty="0"/>
              <a:t>Sljedeća pitanja mogu vam pomoći u donošenju odluke </a:t>
            </a:r>
            <a:r>
              <a:rPr sz="3300" spc="-10">
                <a:latin typeface="Verdana"/>
                <a:cs typeface="Verdana"/>
              </a:rPr>
              <a:t>:</a:t>
            </a:r>
            <a:endParaRPr sz="33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365"/>
              </a:spcBef>
            </a:pPr>
            <a:endParaRPr sz="3300" dirty="0">
              <a:latin typeface="Verdana"/>
              <a:cs typeface="Verdana"/>
            </a:endParaRPr>
          </a:p>
          <a:p>
            <a:pPr marL="716280" algn="ctr">
              <a:lnSpc>
                <a:spcPct val="100000"/>
              </a:lnSpc>
              <a:spcBef>
                <a:spcPts val="5"/>
              </a:spcBef>
            </a:pPr>
            <a:r>
              <a:rPr lang="hr-HR" sz="3300" spc="-200" dirty="0">
                <a:latin typeface="Arial Black"/>
                <a:cs typeface="Arial Black"/>
              </a:rPr>
              <a:t>Koliki je vaš proračun</a:t>
            </a:r>
            <a:r>
              <a:rPr sz="3300" spc="-40">
                <a:latin typeface="Arial Black"/>
                <a:cs typeface="Arial Black"/>
              </a:rPr>
              <a:t>?</a:t>
            </a:r>
            <a:endParaRPr sz="3300" dirty="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3300" dirty="0">
              <a:latin typeface="Arial Black"/>
              <a:cs typeface="Arial Black"/>
            </a:endParaRPr>
          </a:p>
          <a:p>
            <a:pPr marL="715645" algn="ctr">
              <a:lnSpc>
                <a:spcPct val="100000"/>
              </a:lnSpc>
            </a:pPr>
            <a:r>
              <a:rPr lang="hr-HR" sz="3300" spc="-270" dirty="0">
                <a:latin typeface="Arial Black"/>
                <a:cs typeface="Arial Black"/>
              </a:rPr>
              <a:t>Koliki će biti vaši 3D dizajni</a:t>
            </a:r>
            <a:r>
              <a:rPr sz="3300" spc="-25">
                <a:latin typeface="Arial Black"/>
                <a:cs typeface="Arial Black"/>
              </a:rPr>
              <a:t>?</a:t>
            </a:r>
            <a:endParaRPr lang="hr-HR" sz="3300" spc="-25" dirty="0">
              <a:latin typeface="Arial Black"/>
              <a:cs typeface="Arial Black"/>
            </a:endParaRPr>
          </a:p>
          <a:p>
            <a:pPr marL="715645" algn="ctr">
              <a:lnSpc>
                <a:spcPct val="100000"/>
              </a:lnSpc>
            </a:pPr>
            <a:endParaRPr lang="hr-HR" sz="3300" spc="-155" dirty="0">
              <a:latin typeface="Arial Black"/>
              <a:cs typeface="Arial Black"/>
            </a:endParaRPr>
          </a:p>
          <a:p>
            <a:pPr marL="715645" algn="ctr">
              <a:lnSpc>
                <a:spcPct val="100000"/>
              </a:lnSpc>
            </a:pPr>
            <a:r>
              <a:rPr lang="hr-HR" sz="3300" spc="-155" dirty="0">
                <a:latin typeface="Arial Black"/>
                <a:cs typeface="Arial Black"/>
              </a:rPr>
              <a:t>Zatvoreno/otvoreno kućište ovisno o dobnoj skupini?</a:t>
            </a:r>
          </a:p>
          <a:p>
            <a:pPr marL="715645" algn="ctr">
              <a:lnSpc>
                <a:spcPct val="100000"/>
              </a:lnSpc>
            </a:pPr>
            <a:endParaRPr lang="hr-HR" sz="3300" spc="-200" dirty="0">
              <a:latin typeface="Arial Black"/>
              <a:cs typeface="Arial Black"/>
            </a:endParaRPr>
          </a:p>
          <a:p>
            <a:pPr marL="715645" algn="ctr">
              <a:lnSpc>
                <a:spcPct val="100000"/>
              </a:lnSpc>
            </a:pPr>
            <a:endParaRPr lang="hr-HR" sz="3300" spc="-200" dirty="0">
              <a:latin typeface="Arial Black"/>
              <a:cs typeface="Arial Black"/>
            </a:endParaRPr>
          </a:p>
          <a:p>
            <a:pPr marL="715645" algn="ctr">
              <a:lnSpc>
                <a:spcPct val="100000"/>
              </a:lnSpc>
            </a:pPr>
            <a:r>
              <a:rPr lang="hr-HR" sz="3300" spc="-200" dirty="0">
                <a:latin typeface="Arial Black"/>
                <a:cs typeface="Arial Black"/>
              </a:rPr>
              <a:t>Gdje ćete držati 3D printer</a:t>
            </a:r>
            <a:r>
              <a:rPr sz="3300" spc="-200">
                <a:latin typeface="Arial Black"/>
                <a:cs typeface="Arial Black"/>
              </a:rPr>
              <a:t>?</a:t>
            </a:r>
            <a:r>
              <a:rPr sz="3300" spc="-295">
                <a:latin typeface="Arial Black"/>
                <a:cs typeface="Arial Black"/>
              </a:rPr>
              <a:t> </a:t>
            </a:r>
            <a:r>
              <a:rPr lang="hr-HR" sz="3300" spc="-220" dirty="0">
                <a:latin typeface="Arial Black"/>
                <a:cs typeface="Arial Black"/>
              </a:rPr>
              <a:t>Buka</a:t>
            </a:r>
            <a:r>
              <a:rPr sz="3300" spc="-145">
                <a:latin typeface="Arial Black"/>
                <a:cs typeface="Arial Black"/>
              </a:rPr>
              <a:t>?</a:t>
            </a:r>
            <a:endParaRPr sz="330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1461" y="1172822"/>
              <a:ext cx="11363323" cy="79438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6E47BC93-0812-4518-9CDB-1BB68A29686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8562E95-1F5B-41B8-B2F2-96772A05629C}"/>
              </a:ext>
            </a:extLst>
          </p:cNvPr>
          <p:cNvSpPr txBox="1"/>
          <p:nvPr/>
        </p:nvSpPr>
        <p:spPr>
          <a:xfrm>
            <a:off x="4500530" y="50003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000"/>
              <a:t>Resin printer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FB7F858-D76C-4005-BF1C-7F9ECF001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90700"/>
            <a:ext cx="110640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26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40" y="38100"/>
            <a:ext cx="18288000" cy="10286999"/>
            <a:chOff x="0" y="0"/>
            <a:chExt cx="18288000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9042" y="2747946"/>
              <a:ext cx="6743699" cy="580072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10000" y="408449"/>
            <a:ext cx="12549238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sz="6600" dirty="0"/>
              <a:t>Glavni dijelovi </a:t>
            </a:r>
            <a:r>
              <a:rPr sz="6600"/>
              <a:t>filament 3D printer</a:t>
            </a:r>
            <a:r>
              <a:rPr lang="hr-HR" sz="6600" dirty="0"/>
              <a:t>a</a:t>
            </a:r>
            <a:endParaRPr sz="6600"/>
          </a:p>
        </p:txBody>
      </p:sp>
      <p:sp>
        <p:nvSpPr>
          <p:cNvPr id="7" name="object 7"/>
          <p:cNvSpPr txBox="1"/>
          <p:nvPr/>
        </p:nvSpPr>
        <p:spPr>
          <a:xfrm>
            <a:off x="8715523" y="5704138"/>
            <a:ext cx="857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t>Rubik One</a:t>
            </a:r>
          </a:p>
        </p:txBody>
      </p:sp>
      <p:pic>
        <p:nvPicPr>
          <p:cNvPr id="16386" name="Picture 2" descr="Filament for 3D Printer: Which Should You Choose? - 3Dnativ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58" y="2214542"/>
            <a:ext cx="4514850" cy="2647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8382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5114" y="2428884"/>
              <a:ext cx="8248649" cy="59150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6081" y="472535"/>
              <a:ext cx="8181974" cy="7238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33800" y="193040"/>
            <a:ext cx="1483835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sz="6000" dirty="0"/>
              <a:t>Izravni pogon nasuprot</a:t>
            </a:r>
            <a:r>
              <a:rPr sz="6000"/>
              <a:t> vs Bowden </a:t>
            </a:r>
            <a:r>
              <a:rPr lang="hr-HR" sz="6000" dirty="0"/>
              <a:t>pogona</a:t>
            </a:r>
            <a:endParaRPr sz="60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57656AB3-DBD5-4B63-97AC-51DC956264E0}"/>
              </a:ext>
            </a:extLst>
          </p:cNvPr>
          <p:cNvGrpSpPr/>
          <p:nvPr/>
        </p:nvGrpSpPr>
        <p:grpSpPr>
          <a:xfrm>
            <a:off x="0" y="38101"/>
            <a:ext cx="18288000" cy="10286999"/>
            <a:chOff x="0" y="0"/>
            <a:chExt cx="18288000" cy="10286999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CEB0897C-9038-413A-88D2-13673260A4A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451B2DAE-43E0-41C6-B10D-0814A5B06DC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8600" y="582609"/>
              <a:ext cx="11618920" cy="723899"/>
            </a:xfrm>
            <a:prstGeom prst="rect">
              <a:avLst/>
            </a:prstGeom>
          </p:spPr>
        </p:pic>
      </p:grp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9C153481-A875-46AC-ABD9-0E844FE9604C}"/>
              </a:ext>
            </a:extLst>
          </p:cNvPr>
          <p:cNvSpPr txBox="1"/>
          <p:nvPr/>
        </p:nvSpPr>
        <p:spPr>
          <a:xfrm>
            <a:off x="1447800" y="2247900"/>
            <a:ext cx="16383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400" dirty="0">
                <a:latin typeface="+mn-lt"/>
              </a:rPr>
              <a:t>3D pisači s više ekstrudera/više materijala: Ovi pisači imaju dvije ili više ispisnih glava (ekstrudera) koje mogu raditi neovisno. Prednosti: Može ispisivati s više boja ili materijala u isto vrijeme, a jedan ekstruder može se koristiti za ispis potporne strukture materijala koji se lako otapa ili uklanja. </a:t>
            </a:r>
            <a:r>
              <a:rPr lang="hr-HR" sz="2400" dirty="0">
                <a:latin typeface="+mn-lt"/>
              </a:rPr>
              <a:t>Nedostaci</a:t>
            </a:r>
            <a:r>
              <a:rPr lang="vi-VN" sz="2400" dirty="0">
                <a:latin typeface="+mn-lt"/>
              </a:rPr>
              <a:t>: Složeniji i skuplji od modela s jednim ekstruderom i mogu patiti od curenja iz neaktivne mlaznice. </a:t>
            </a:r>
            <a:endParaRPr lang="hr-HR" sz="2400" dirty="0">
              <a:latin typeface="+mn-lt"/>
            </a:endParaRPr>
          </a:p>
          <a:p>
            <a:pPr marL="342900" indent="-342900">
              <a:buAutoNum type="arabicPeriod"/>
            </a:pPr>
            <a:endParaRPr lang="hr-HR" sz="2400" dirty="0">
              <a:latin typeface="+mn-lt"/>
            </a:endParaRPr>
          </a:p>
          <a:p>
            <a:pPr marL="342900" indent="-342900">
              <a:buAutoNum type="arabicPeriod"/>
            </a:pPr>
            <a:endParaRPr lang="hr-HR" sz="2400" dirty="0">
              <a:latin typeface="+mn-lt"/>
            </a:endParaRPr>
          </a:p>
          <a:p>
            <a:pPr marL="342900" indent="-342900">
              <a:buAutoNum type="arabicPeriod"/>
            </a:pPr>
            <a:endParaRPr lang="hr-HR" sz="2400" dirty="0">
              <a:latin typeface="+mn-lt"/>
            </a:endParaRPr>
          </a:p>
          <a:p>
            <a:pPr marL="342900" indent="-342900">
              <a:buAutoNum type="arabicPeriod"/>
            </a:pPr>
            <a:r>
              <a:rPr lang="vi-VN" sz="2400" dirty="0">
                <a:latin typeface="+mn-lt"/>
              </a:rPr>
              <a:t>3D pisači s više materijala s jednim ekstruderom: Ovi strojevi koriste jednu mlaznicu, ali se mogu prebacivati između više filamenata koji se u nju ubacuju. Prednosti: Eliminira probleme s curenjem i nizom pisača s više ekstrudera i može proizvesti kvalitetnije ispise.</a:t>
            </a:r>
            <a:r>
              <a:rPr lang="vi-VN" sz="2800" dirty="0">
                <a:latin typeface="+mn-lt"/>
              </a:rPr>
              <a:t> </a:t>
            </a:r>
            <a:r>
              <a:rPr lang="hr-HR" sz="2400" dirty="0">
                <a:latin typeface="+mn-lt"/>
              </a:rPr>
              <a:t>Nedostaci</a:t>
            </a:r>
            <a:r>
              <a:rPr lang="vi-VN" sz="2400" dirty="0">
                <a:latin typeface="+mn-lt"/>
              </a:rPr>
              <a:t>: Manje sposoban za ispis istovremenih dijelova s različitim materijalima, jer postoji mala pauza između promjena materijala.</a:t>
            </a:r>
            <a:endParaRPr lang="hr-HR" sz="2400" dirty="0">
              <a:latin typeface="+mn-lt"/>
            </a:endParaRPr>
          </a:p>
          <a:p>
            <a:pPr marL="342900" indent="-342900">
              <a:buAutoNum type="arabicPeriod"/>
            </a:pPr>
            <a:endParaRPr lang="hr-HR" sz="2400" dirty="0">
              <a:latin typeface="+mn-lt"/>
            </a:endParaRPr>
          </a:p>
          <a:p>
            <a:pPr marL="342900" indent="-342900">
              <a:buAutoNum type="arabicPeriod"/>
            </a:pPr>
            <a:endParaRPr lang="hr-HR" sz="2400" dirty="0">
              <a:latin typeface="+mn-lt"/>
            </a:endParaRPr>
          </a:p>
          <a:p>
            <a:pPr marL="342900" indent="-342900">
              <a:buFontTx/>
              <a:buAutoNum type="arabicPeriod"/>
            </a:pPr>
            <a:r>
              <a:rPr lang="vi-VN" sz="2400" dirty="0">
                <a:latin typeface="+mn-lt"/>
              </a:rPr>
              <a:t>Automatski sustavi materijala (AMS): AMS je zaseban uređaj koji dovodi više kalema filamenta u jedan ili dvostruki ekstruder. Prednosti: Nudi praktičnost višestrukih kalema filamenta bez složenosti tradicionalnog pisača s više ekstrudera i može automatizirati promjene filamenta za različite boje i materijale. </a:t>
            </a:r>
            <a:r>
              <a:rPr lang="hr-HR" sz="2400" dirty="0"/>
              <a:t>Nedostaci </a:t>
            </a:r>
            <a:r>
              <a:rPr lang="vi-VN" sz="2400" dirty="0">
                <a:latin typeface="+mn-lt"/>
              </a:rPr>
              <a:t>: Dodatni trošak i dio hardvera koji možda nije kompatibilan sa svim pisačima.</a:t>
            </a:r>
          </a:p>
          <a:p>
            <a:pPr marL="342900" indent="-342900">
              <a:buAutoNum type="arabicPeriod"/>
            </a:pP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5000596" y="785782"/>
            <a:ext cx="8359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Vrste 3D printera s više filament ekstrudera/držača </a:t>
            </a:r>
          </a:p>
        </p:txBody>
      </p:sp>
    </p:spTree>
    <p:extLst>
      <p:ext uri="{BB962C8B-B14F-4D97-AF65-F5344CB8AC3E}">
        <p14:creationId xmlns:p14="http://schemas.microsoft.com/office/powerpoint/2010/main" val="39379778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69211" y="7212282"/>
              <a:ext cx="3714749" cy="30747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6346" y="1690906"/>
              <a:ext cx="6791324" cy="8667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43076" y="4071930"/>
            <a:ext cx="15579725" cy="297260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algn="ctr"/>
            <a:endParaRPr sz="3200"/>
          </a:p>
          <a:p>
            <a:pPr algn="ctr"/>
            <a:r>
              <a:rPr lang="vi-VN" sz="3200" dirty="0"/>
              <a:t>Polilaktid (PLA), kao najčešći materijal za 3D pisače, proizvodi se od ekološki prihvatljivih sirovina. To je biorazgradiva plastika na bazi kukuruznog škroba koja se i</a:t>
            </a:r>
            <a:r>
              <a:rPr lang="hr-HR" sz="3200" dirty="0"/>
              <a:t>zrađuje</a:t>
            </a:r>
            <a:r>
              <a:rPr lang="vi-VN" sz="3200" dirty="0"/>
              <a:t> iz obnovljivih materijala. Osim kukuruznog škroba, neki proizvođači PLA koriste korijenje tapioke ili šećernu trsku za proizvodnju ovog materijala. PLA je najčešći materijal za 3D pisače. (Monofilament).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5042" y="1785914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Filamenti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4646" y="2928922"/>
            <a:ext cx="13430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Filament</a:t>
            </a:r>
            <a:r>
              <a:rPr lang="hr-HR" sz="3200" dirty="0"/>
              <a:t> je </a:t>
            </a:r>
            <a:r>
              <a:rPr lang="hr-HR" sz="3200" b="1" dirty="0"/>
              <a:t>materijal u obliku plastične niti</a:t>
            </a:r>
            <a:r>
              <a:rPr lang="hr-HR" sz="3200" dirty="0"/>
              <a:t> koji 3D printer topi i sloj po sloj oblikuje u predmet.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B971897-E476-4BDC-86D4-F0E292BA4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2C224904-B6E6-4A15-A0D2-D20D864FAD8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-23813"/>
            <a:ext cx="18288000" cy="10286999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2626CE3-0A0C-4C20-A175-B4950BA637CD}"/>
              </a:ext>
            </a:extLst>
          </p:cNvPr>
          <p:cNvSpPr txBox="1"/>
          <p:nvPr/>
        </p:nvSpPr>
        <p:spPr>
          <a:xfrm>
            <a:off x="1500134" y="1714476"/>
            <a:ext cx="15244818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400" dirty="0"/>
              <a:t>PLA (</a:t>
            </a:r>
            <a:r>
              <a:rPr lang="hr-HR" sz="2400" dirty="0"/>
              <a:t>biorazgradiva plastika</a:t>
            </a:r>
            <a:r>
              <a:rPr lang="vi-VN" sz="2400" dirty="0"/>
              <a:t>)</a:t>
            </a:r>
            <a:r>
              <a:rPr lang="hr-HR" sz="2400" dirty="0"/>
              <a:t> (Polylactic Acid)</a:t>
            </a:r>
            <a:r>
              <a:rPr lang="vi-VN" sz="2400" dirty="0"/>
              <a:t>Pregled: Prilagođen početnicima, biorazgradiv, s niskim savijanjem. Prednosti: Jednostavan za ispis, minimalan miris, dobra razlučivost detalja, ekološki prihvatljiv. </a:t>
            </a:r>
            <a:r>
              <a:rPr lang="hr-HR" sz="2400" dirty="0"/>
              <a:t>Nedostaci</a:t>
            </a:r>
            <a:r>
              <a:rPr lang="vi-VN" sz="2400" dirty="0"/>
              <a:t>: Lomljiv i slab otporan na toplinu (~60 °C), nije idealan za funkcionalne dijelove ili dijelove s visokim stresom. Slučajevi upotrebe: Prototipovi, ukrasni predmeti, obrazovni otisci. </a:t>
            </a:r>
            <a:endParaRPr lang="hr-HR" sz="2400" dirty="0"/>
          </a:p>
          <a:p>
            <a:pPr marL="342900" indent="-342900">
              <a:buAutoNum type="arabicPeriod"/>
            </a:pPr>
            <a:endParaRPr lang="hr-HR" sz="2400" dirty="0"/>
          </a:p>
          <a:p>
            <a:pPr marL="342900" indent="-342900">
              <a:buAutoNum type="arabicPeriod"/>
            </a:pPr>
            <a:endParaRPr lang="hr-HR" sz="2400" dirty="0"/>
          </a:p>
          <a:p>
            <a:pPr marL="342900" indent="-342900">
              <a:buAutoNum type="arabicPeriod"/>
            </a:pPr>
            <a:r>
              <a:rPr lang="vi-VN" sz="2400" dirty="0"/>
              <a:t>ABS (akrilonitril butadien stiren) Pregled: Čvrst i otporan na udarce, ali teže za ispis. Prednosti: Izdržljiv, strojno obradiv, visoka tolerancija na toplinu (~100 °C), zaglađivanje acetonom. Protiv: Lako se iskrivljuje, ispušta pare - potrebna je ventilacija i grijani krevet. Slučajevi upotrebe: Funkcionalni dijelovi, kućišta, automobilske komponente.</a:t>
            </a:r>
          </a:p>
          <a:p>
            <a:endParaRPr sz="2400"/>
          </a:p>
          <a:p>
            <a:r>
              <a:rPr sz="2400"/>
              <a:t>3. PETG (Polyethylene Terephthalate Glycol)</a:t>
            </a:r>
            <a:r>
              <a:rPr lang="hr-HR" sz="2400" dirty="0"/>
              <a:t> Pregled: Uravnotežuje jednostavnost korištenja sa snagom i izdržljivošću. Prednosti: Dobra čvrstoća, otpornost na udarce i kemikalije, nisko savijanje, ponekad sigurno za hranu. Protiv: Može biti žilav i nešto manje krut od ABS-a. Slučajevi upotrebe: Mehanički dijelovi, spremnici, vanjski funkcionalni otisci.</a:t>
            </a:r>
          </a:p>
          <a:p>
            <a:endParaRPr/>
          </a:p>
          <a:p>
            <a:r>
              <a:rPr sz="2400"/>
              <a:t>4. TPU / TPE (Thermoplastic Polyurethane / Elastomers) </a:t>
            </a:r>
            <a:r>
              <a:rPr lang="hr-HR" sz="2400" dirty="0"/>
              <a:t>Pregled: Fleksibilni filamenti nalik gumi. Prednosti: Visoka elastičnost, otporna na habanje, izdržljiva pod stresom. Nedostaci: Težak za ispis, male brzine, često je potrebno postavljanje izravnog pogona. Slučajevi upotrebe: brtve, maske za telefone, nosivi predmeti, fleksibilni dijelovi.</a:t>
            </a: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BC40C43F-54B2-4E53-9626-9A6F17DE517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0400" y="402066"/>
            <a:ext cx="13792200" cy="8762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C2F67FF-F9D2-4C98-B44A-AE313D36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47368"/>
            <a:ext cx="12773076" cy="830997"/>
          </a:xfrm>
        </p:spPr>
        <p:txBody>
          <a:bodyPr/>
          <a:lstStyle/>
          <a:p>
            <a:r>
              <a:rPr sz="5400"/>
              <a:t>3D Printer Filaments: </a:t>
            </a:r>
            <a:r>
              <a:rPr lang="hr-HR" sz="5400" dirty="0"/>
              <a:t>Usporedba</a:t>
            </a:r>
            <a:endParaRPr sz="5400"/>
          </a:p>
        </p:txBody>
      </p:sp>
    </p:spTree>
    <p:extLst>
      <p:ext uri="{BB962C8B-B14F-4D97-AF65-F5344CB8AC3E}">
        <p14:creationId xmlns:p14="http://schemas.microsoft.com/office/powerpoint/2010/main" val="37302317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">
            <a:extLst>
              <a:ext uri="{FF2B5EF4-FFF2-40B4-BE49-F238E27FC236}">
                <a16:creationId xmlns:a16="http://schemas.microsoft.com/office/drawing/2014/main" id="{5A7366C6-A26B-4842-89FA-5B73EB7C195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83820"/>
            <a:ext cx="18288000" cy="1028699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D1532B8-BBDB-4308-A68E-74F431478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38" y="1409700"/>
            <a:ext cx="15919038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1183"/>
            <a:ext cx="18287999" cy="100358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04508" y="3994651"/>
            <a:ext cx="13773785" cy="500072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r>
              <a:rPr lang="pl-PL" sz="3600" dirty="0"/>
              <a:t>Što znate o klimatskim promjenama?</a:t>
            </a:r>
          </a:p>
          <a:p>
            <a:endParaRPr sz="3600"/>
          </a:p>
          <a:p>
            <a:r>
              <a:rPr lang="hr-HR" sz="3600" dirty="0"/>
              <a:t>Kako biste svojim učenicima objasnili klimatske promjene?</a:t>
            </a:r>
          </a:p>
          <a:p>
            <a:endParaRPr sz="3600"/>
          </a:p>
          <a:p>
            <a:endParaRPr lang="hr-HR" sz="3600" dirty="0"/>
          </a:p>
          <a:p>
            <a:r>
              <a:rPr lang="hr-HR" sz="3600" dirty="0"/>
              <a:t>S kojim se štetnim utjecajima suočavamo zbog klimatskih promjena?</a:t>
            </a:r>
          </a:p>
          <a:p>
            <a:endParaRPr sz="3600"/>
          </a:p>
          <a:p>
            <a:r>
              <a:rPr lang="hr-HR" sz="3600" dirty="0"/>
              <a:t>Kako će klimatske promjene utjecati na našu budućnost?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95891" y="1609502"/>
            <a:ext cx="839787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hr-HR" sz="8000" dirty="0"/>
              <a:t>Razgovarajmo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40" y="266700"/>
            <a:ext cx="18288000" cy="10286999"/>
            <a:chOff x="0" y="0"/>
            <a:chExt cx="18288000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0608" y="1603009"/>
              <a:ext cx="11734798" cy="75628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65756" y="7809700"/>
              <a:ext cx="3322244" cy="23145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6999"/>
            <a:chOff x="0" y="0"/>
            <a:chExt cx="18288000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8472" y="2149087"/>
              <a:ext cx="11972924" cy="5991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94029" y="7809700"/>
              <a:ext cx="2495549" cy="1714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B97772-57D6-4201-9667-F4F39A15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F8805EA7-8632-4ACA-B2D5-28C2F706F1DC}"/>
              </a:ext>
            </a:extLst>
          </p:cNvPr>
          <p:cNvGrpSpPr/>
          <p:nvPr/>
        </p:nvGrpSpPr>
        <p:grpSpPr>
          <a:xfrm>
            <a:off x="0" y="0"/>
            <a:ext cx="18288000" cy="10286999"/>
            <a:chOff x="0" y="0"/>
            <a:chExt cx="18288000" cy="10286999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09373C35-E9EF-47CF-A8CB-088A15F857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69B2A031-AF5C-4019-A43C-1E03F8FCE00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7105" y="7633268"/>
              <a:ext cx="2133599" cy="2343149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BA6ED231-F6DA-4726-85FB-F7495405CE8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400" y="402066"/>
              <a:ext cx="10134599" cy="876299"/>
            </a:xfrm>
            <a:prstGeom prst="rect">
              <a:avLst/>
            </a:prstGeom>
          </p:spPr>
        </p:pic>
      </p:grpSp>
      <p:pic>
        <p:nvPicPr>
          <p:cNvPr id="9" name="Slika 8">
            <a:extLst>
              <a:ext uri="{FF2B5EF4-FFF2-40B4-BE49-F238E27FC236}">
                <a16:creationId xmlns:a16="http://schemas.microsoft.com/office/drawing/2014/main" id="{23CBE3D6-F3D3-4E73-A76E-5F2814221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48" y="6286499"/>
            <a:ext cx="7036193" cy="307184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F3EF2CC-D386-462C-ADBB-8AE315E66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642" y="1563977"/>
            <a:ext cx="5894084" cy="7151424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C6C3A79C-46CE-4766-BE17-20A75AD99E43}"/>
              </a:ext>
            </a:extLst>
          </p:cNvPr>
          <p:cNvSpPr txBox="1"/>
          <p:nvPr/>
        </p:nvSpPr>
        <p:spPr>
          <a:xfrm>
            <a:off x="4768312" y="486272"/>
            <a:ext cx="7513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/>
              <a:t>3D modeli iz različitih filamenata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FA37D0AB-E453-4062-95D4-EFB9DF0F0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71" y="1571598"/>
            <a:ext cx="7024722" cy="464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21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8E380EBB-442B-4AF5-8835-504E0CDBF924}"/>
              </a:ext>
            </a:extLst>
          </p:cNvPr>
          <p:cNvGrpSpPr/>
          <p:nvPr/>
        </p:nvGrpSpPr>
        <p:grpSpPr>
          <a:xfrm>
            <a:off x="0" y="-83820"/>
            <a:ext cx="18288000" cy="10286999"/>
            <a:chOff x="0" y="0"/>
            <a:chExt cx="18288000" cy="10286999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8BFCA941-42CE-4CB5-8F50-5F4EB0C393F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3E90DF49-B0E4-4EB0-8EE1-FF284404926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3556" y="469973"/>
              <a:ext cx="10018719" cy="723899"/>
            </a:xfrm>
            <a:prstGeom prst="rect">
              <a:avLst/>
            </a:prstGeom>
          </p:spPr>
        </p:pic>
      </p:grpSp>
      <p:sp>
        <p:nvSpPr>
          <p:cNvPr id="8" name="TekstniOkvir 7">
            <a:extLst>
              <a:ext uri="{FF2B5EF4-FFF2-40B4-BE49-F238E27FC236}">
                <a16:creationId xmlns:a16="http://schemas.microsoft.com/office/drawing/2014/main" id="{0517FE13-0A9E-45ED-B63B-EBC45DFFD4E9}"/>
              </a:ext>
            </a:extLst>
          </p:cNvPr>
          <p:cNvSpPr txBox="1"/>
          <p:nvPr/>
        </p:nvSpPr>
        <p:spPr>
          <a:xfrm>
            <a:off x="4648200" y="443486"/>
            <a:ext cx="8353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/>
              <a:t>Uobičajeni problemi s 3D ispisom</a:t>
            </a:r>
            <a:r>
              <a:rPr sz="2400"/>
              <a:t>(FDM Printers)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05C521A-742C-46BC-AFC9-2F922424395C}"/>
              </a:ext>
            </a:extLst>
          </p:cNvPr>
          <p:cNvSpPr txBox="1"/>
          <p:nvPr/>
        </p:nvSpPr>
        <p:spPr>
          <a:xfrm>
            <a:off x="2057400" y="2138607"/>
            <a:ext cx="159258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400" b="1" dirty="0"/>
              <a:t>Problemi s prianjanjem </a:t>
            </a:r>
            <a:r>
              <a:rPr lang="vi-VN" sz="2400" dirty="0"/>
              <a:t>na podlogu (otisci se ne lijepe) Simptomi: Prvi sloj se ne lijepi, kutovi se podižu, otisci se odvajaju usred ispisa. Uzroci: Krevet nije ravan / pogrešna udaljenost mlaznice. Prljava ili hladna površina za ispis. Pogrešna temperatura kreveta ili izbor površine za filament. </a:t>
            </a:r>
            <a:endParaRPr lang="hr-HR" sz="2400" dirty="0"/>
          </a:p>
          <a:p>
            <a:pPr marL="342900" indent="-342900">
              <a:buAutoNum type="arabicPeriod"/>
            </a:pPr>
            <a:endParaRPr lang="hr-HR" sz="2400" dirty="0"/>
          </a:p>
          <a:p>
            <a:pPr marL="342900" indent="-342900">
              <a:buAutoNum type="arabicPeriod"/>
            </a:pPr>
            <a:r>
              <a:rPr lang="vi-VN" sz="2400" dirty="0"/>
              <a:t>Simptomi </a:t>
            </a:r>
            <a:r>
              <a:rPr lang="vi-VN" sz="2400" b="1" dirty="0"/>
              <a:t>savijanja i uvijanja</a:t>
            </a:r>
            <a:r>
              <a:rPr lang="vi-VN" sz="2400" dirty="0"/>
              <a:t>: Kutovi ispisa se podižu, slojevi se odvajaju. Uzroci: ABS, najlon i PC se skupljaju pri prebrzom hlađenju. Loše kućište ili neujednačene temperature. </a:t>
            </a:r>
            <a:endParaRPr lang="hr-HR" sz="2400" dirty="0"/>
          </a:p>
          <a:p>
            <a:pPr marL="342900" indent="-342900">
              <a:buAutoNum type="arabicPeriod"/>
            </a:pPr>
            <a:r>
              <a:rPr lang="vi-VN" sz="2400" dirty="0"/>
              <a:t>Simptomi </a:t>
            </a:r>
            <a:r>
              <a:rPr lang="vi-VN" sz="2400" b="1" dirty="0"/>
              <a:t>nizanja / curenja</a:t>
            </a:r>
            <a:r>
              <a:rPr lang="vi-VN" sz="2400" dirty="0"/>
              <a:t>: Tanke tanke nitke između dijelova. Uzroci: Nepravilne postavke uvlačenja. Ispis je prevruć. </a:t>
            </a:r>
            <a:endParaRPr lang="hr-HR" sz="2400" dirty="0"/>
          </a:p>
          <a:p>
            <a:pPr marL="342900" indent="-342900">
              <a:buAutoNum type="arabicPeriod"/>
            </a:pPr>
            <a:r>
              <a:rPr lang="vi-VN" sz="2400" dirty="0"/>
              <a:t>Simptomi </a:t>
            </a:r>
            <a:r>
              <a:rPr lang="vi-VN" sz="2400" b="1" dirty="0"/>
              <a:t>pomicanja slojeva</a:t>
            </a:r>
            <a:r>
              <a:rPr lang="vi-VN" sz="2400" dirty="0"/>
              <a:t>: Slojevi nisu poravnati, ispis izgleda "stepenasto". Uzroci: Labavi remeni, preskakanje koračnog motora. Nestabilnost okvira pisača. Sudar ispisne glave s dijelom.</a:t>
            </a:r>
            <a:endParaRPr lang="hr-HR" sz="2400" dirty="0"/>
          </a:p>
          <a:p>
            <a:pPr marL="342900" indent="-342900">
              <a:buFontTx/>
              <a:buAutoNum type="arabicPeriod"/>
            </a:pPr>
            <a:r>
              <a:rPr lang="hr-HR" sz="2400" dirty="0"/>
              <a:t>Simptomi </a:t>
            </a:r>
            <a:r>
              <a:rPr lang="hr-HR" sz="2400" b="1" dirty="0"/>
              <a:t>začepljenja</a:t>
            </a:r>
            <a:r>
              <a:rPr lang="hr-HR" sz="2400" dirty="0"/>
              <a:t> / nedovoljne ekstruzije: Nedostaju slojevi, tanke stijenke ili zaglavljivanje mlaznica. Uzroci: Prljava mlaznica, degradirana nit. Pogrešna temperatura ekstruzije. Klizanje zupčanika ekstrudera. </a:t>
            </a:r>
          </a:p>
          <a:p>
            <a:pPr marL="342900" indent="-342900">
              <a:buFontTx/>
              <a:buAutoNum type="arabicPeriod"/>
            </a:pPr>
            <a:r>
              <a:rPr lang="hr-HR" sz="2400" dirty="0"/>
              <a:t>Simptomi </a:t>
            </a:r>
            <a:r>
              <a:rPr lang="hr-HR" sz="2400" b="1" dirty="0"/>
              <a:t>vlage u filamentu</a:t>
            </a:r>
            <a:r>
              <a:rPr lang="hr-HR" sz="2400" dirty="0"/>
              <a:t>: pucketanje, hrapava površina, lomljivi otisci. Uzroci:Filament apsorbira vlagu (posebno najlon, PETG, TPU). </a:t>
            </a:r>
          </a:p>
          <a:p>
            <a:pPr marL="342900" indent="-342900">
              <a:buFontTx/>
              <a:buAutoNum type="arabicPeriod"/>
            </a:pPr>
            <a:r>
              <a:rPr lang="hr-HR" sz="2400" dirty="0"/>
              <a:t>Simptomi </a:t>
            </a:r>
            <a:r>
              <a:rPr lang="hr-HR" sz="2400" b="1" dirty="0"/>
              <a:t>loše završne obrade </a:t>
            </a:r>
            <a:r>
              <a:rPr lang="hr-HR" sz="2400" dirty="0"/>
              <a:t>površine: Grubi slojevi, nedosljedne teksture. Uzroci:Visina sloja prevelika za mlaznicu. Vibracije pri velikim brzinama. Nedosljedno istiskivanje. Lomljenje filamenta tijekom ispisa </a:t>
            </a:r>
          </a:p>
          <a:p>
            <a:pPr marL="342900" indent="-342900">
              <a:buFontTx/>
              <a:buAutoNum type="arabicPeriod"/>
            </a:pPr>
            <a:r>
              <a:rPr lang="hr-HR" sz="2400" dirty="0"/>
              <a:t>Simptomi: </a:t>
            </a:r>
            <a:r>
              <a:rPr lang="hr-HR" sz="2400" b="1" dirty="0"/>
              <a:t>Filament ne teče u mlaznicu</a:t>
            </a:r>
            <a:r>
              <a:rPr lang="hr-HR" sz="2400" dirty="0"/>
              <a:t>. Uzroci: vlaga filamenta, prekomjerno naprezanje pri povlačenju. Pogrešno odabrana podrška Simptomi: Loš izgled ispisanog dijela Uzroci: Neki dijelovi ostaju u zraku</a:t>
            </a:r>
          </a:p>
          <a:p>
            <a:pPr marL="342900" indent="-342900">
              <a:buAutoNum type="arabicPeriod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251942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F644AD-8D4F-4115-BF30-3E777B65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dfsdfsdf</a:t>
            </a:r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33C6CB1E-1421-4111-8214-F5196EF12F7F}"/>
              </a:ext>
            </a:extLst>
          </p:cNvPr>
          <p:cNvGrpSpPr/>
          <p:nvPr/>
        </p:nvGrpSpPr>
        <p:grpSpPr>
          <a:xfrm>
            <a:off x="0" y="-83820"/>
            <a:ext cx="18288000" cy="10286999"/>
            <a:chOff x="0" y="0"/>
            <a:chExt cx="18288000" cy="10286999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6ACA5182-9989-4BA4-A35F-0EE5B85BE8C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6895AA9F-7F34-4AB5-A1F7-72CAFCE022D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3556" y="469973"/>
              <a:ext cx="10018719" cy="723899"/>
            </a:xfrm>
            <a:prstGeom prst="rect">
              <a:avLst/>
            </a:prstGeom>
          </p:spPr>
        </p:pic>
      </p:grpSp>
      <p:sp>
        <p:nvSpPr>
          <p:cNvPr id="6" name="TekstniOkvir 5">
            <a:extLst>
              <a:ext uri="{FF2B5EF4-FFF2-40B4-BE49-F238E27FC236}">
                <a16:creationId xmlns:a16="http://schemas.microsoft.com/office/drawing/2014/main" id="{5E83EA11-5874-4BD4-89DB-6D52C2266797}"/>
              </a:ext>
            </a:extLst>
          </p:cNvPr>
          <p:cNvSpPr txBox="1"/>
          <p:nvPr/>
        </p:nvSpPr>
        <p:spPr>
          <a:xfrm>
            <a:off x="7315200" y="424936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/>
              <a:t>Sušilice za filament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2908A86-63B7-413C-9A0E-6EBFA339559F}"/>
              </a:ext>
            </a:extLst>
          </p:cNvPr>
          <p:cNvSpPr txBox="1"/>
          <p:nvPr/>
        </p:nvSpPr>
        <p:spPr>
          <a:xfrm>
            <a:off x="1594796" y="1461183"/>
            <a:ext cx="159312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Sušilica za filamente je uređaj koji uklanja apsorbiranu vlagu iz filamenta za 3D ispis korištenjem kontrolirane topline za istiskivanje molekula vode iz plastike. </a:t>
            </a:r>
            <a:endParaRPr lang="hr-HR" sz="2800" dirty="0"/>
          </a:p>
          <a:p>
            <a:pPr algn="ctr"/>
            <a:r>
              <a:rPr lang="vi-VN" sz="2800" dirty="0"/>
              <a:t>To je ključno jer filament opterećen vlagom može uzrokovati probleme poput neravnomjernog istiskivanja, nizanja, pucanja i smanjene kvalitete ispisa. Tipična sušilica je zatvorena kutija s grijaćim elementom i regulatorom temperature, ponekad s ventilatorom i sredstvom za sušenje za poboljšanje učinkovitosti, te otvorom za ispuštanje vlažnog zraka.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1A24474-DDB4-4144-9135-8380E06267C1}"/>
              </a:ext>
            </a:extLst>
          </p:cNvPr>
          <p:cNvSpPr txBox="1"/>
          <p:nvPr/>
        </p:nvSpPr>
        <p:spPr>
          <a:xfrm>
            <a:off x="9296400" y="53721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Temperature sušenja</a:t>
            </a:r>
            <a:r>
              <a:rPr sz="2000"/>
              <a:t>:</a:t>
            </a:r>
            <a:endParaRPr lang="hr-HR" sz="2000" dirty="0"/>
          </a:p>
          <a:p>
            <a:endParaRPr sz="2000"/>
          </a:p>
          <a:p>
            <a:r>
              <a:rPr sz="2000"/>
              <a:t>PLA </a:t>
            </a:r>
            <a:r>
              <a:rPr lang="hr-HR" sz="2000" dirty="0"/>
              <a:t>: </a:t>
            </a:r>
            <a:r>
              <a:rPr sz="2000"/>
              <a:t>40–50 °C for 4–6 </a:t>
            </a:r>
            <a:r>
              <a:rPr lang="hr-HR" sz="2000" dirty="0"/>
              <a:t>h</a:t>
            </a:r>
            <a:endParaRPr sz="2000"/>
          </a:p>
          <a:p>
            <a:r>
              <a:rPr sz="2000"/>
              <a:t>PETG : 60–65 °C for 4–6 h</a:t>
            </a:r>
          </a:p>
          <a:p>
            <a:r>
              <a:rPr sz="2000"/>
              <a:t>ABS : 70–80 °C for 2–4 h</a:t>
            </a:r>
          </a:p>
          <a:p>
            <a:r>
              <a:rPr sz="2000"/>
              <a:t>Nylon: 70–80 °C for 6–12 h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59373CE-1D77-4635-A796-E8C89A6F9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17605"/>
            <a:ext cx="6324600" cy="48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7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480" y="762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6657" y="4781959"/>
              <a:ext cx="11296648" cy="35337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87105" y="7633268"/>
              <a:ext cx="2133599" cy="23431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8223" y="1688592"/>
              <a:ext cx="10134599" cy="8762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77803" y="1703066"/>
            <a:ext cx="11539220" cy="256044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13995">
              <a:spcBef>
                <a:spcPts val="140"/>
              </a:spcBef>
            </a:pPr>
            <a:r>
              <a:rPr lang="hr-HR" sz="3600" dirty="0"/>
              <a:t>Otkrijte gotove 3D modele</a:t>
            </a:r>
            <a:r>
              <a:rPr sz="4150" spc="595">
                <a:latin typeface="Calibri"/>
                <a:cs typeface="Calibri"/>
              </a:rPr>
              <a:t>!</a:t>
            </a:r>
            <a:endParaRPr sz="4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90"/>
              </a:spcBef>
            </a:pPr>
            <a:endParaRPr sz="4150">
              <a:latin typeface="Calibri"/>
              <a:cs typeface="Calibri"/>
            </a:endParaRPr>
          </a:p>
          <a:p>
            <a:pPr marL="487680" marR="5080" indent="-475615">
              <a:lnSpc>
                <a:spcPct val="115799"/>
              </a:lnSpc>
            </a:pPr>
            <a:r>
              <a:rPr lang="hr-HR" sz="3400" spc="505" dirty="0">
                <a:latin typeface="Calibri"/>
                <a:cs typeface="Calibri"/>
              </a:rPr>
              <a:t>Popis web stanica s kojih m</a:t>
            </a:r>
            <a:r>
              <a:rPr sz="3400" spc="515">
                <a:latin typeface="Calibri"/>
                <a:cs typeface="Calibri"/>
              </a:rPr>
              <a:t>o</a:t>
            </a:r>
            <a:r>
              <a:rPr lang="hr-HR" sz="3400" spc="515" dirty="0">
                <a:latin typeface="Calibri"/>
                <a:cs typeface="Calibri"/>
              </a:rPr>
              <a:t>žete preuzeti gotove modele 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9998" y="3458622"/>
              <a:ext cx="4705349" cy="15430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76873" y="3202733"/>
              <a:ext cx="6686549" cy="1800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9901" y="6037478"/>
              <a:ext cx="6172199" cy="30384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17608" y="5658145"/>
              <a:ext cx="3600449" cy="34194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58511" y="1688592"/>
              <a:ext cx="8572499" cy="8762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059038" y="1703066"/>
            <a:ext cx="8169909" cy="6642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4150" spc="520" dirty="0">
                <a:latin typeface="Calibri"/>
                <a:cs typeface="Calibri"/>
              </a:rPr>
              <a:t>Modelling</a:t>
            </a:r>
            <a:r>
              <a:rPr sz="4150" spc="310" dirty="0">
                <a:latin typeface="Calibri"/>
                <a:cs typeface="Calibri"/>
              </a:rPr>
              <a:t> </a:t>
            </a:r>
            <a:r>
              <a:rPr sz="4150" spc="760" dirty="0">
                <a:latin typeface="Calibri"/>
                <a:cs typeface="Calibri"/>
              </a:rPr>
              <a:t>Software</a:t>
            </a:r>
            <a:r>
              <a:rPr sz="4150" spc="310" dirty="0">
                <a:latin typeface="Calibri"/>
                <a:cs typeface="Calibri"/>
              </a:rPr>
              <a:t> </a:t>
            </a:r>
            <a:r>
              <a:rPr sz="4150" spc="570" dirty="0">
                <a:latin typeface="Calibri"/>
                <a:cs typeface="Calibri"/>
              </a:rPr>
              <a:t>options:</a:t>
            </a:r>
            <a:endParaRPr sz="4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FB9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4244" y="3829534"/>
            <a:ext cx="4265295" cy="1316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hr-HR" sz="8450" dirty="0"/>
              <a:t>Anketa:</a:t>
            </a:r>
            <a:endParaRPr sz="8450" dirty="0"/>
          </a:p>
        </p:txBody>
      </p:sp>
      <p:pic>
        <p:nvPicPr>
          <p:cNvPr id="3074" name="Picture 2" descr="C:\Users\Korisnik\Desktop\Napredak\Firenca\thumbnai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26" y="59213"/>
            <a:ext cx="5429288" cy="10227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97298" y="3518455"/>
            <a:ext cx="8978900" cy="1821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hr-HR" sz="11750" spc="2125" dirty="0"/>
              <a:t>Hvala</a:t>
            </a:r>
            <a:r>
              <a:rPr sz="11750" spc="1390"/>
              <a:t>!</a:t>
            </a:r>
            <a:endParaRPr sz="11750"/>
          </a:p>
        </p:txBody>
      </p:sp>
      <p:pic>
        <p:nvPicPr>
          <p:cNvPr id="1026" name="Picture 2" descr="C:\Users\Korisnik\Desktop\Napredak\Firenca\sufinancirano_hr\HR Co-funded by H\JPEG\HR Sufinancira EUROPSKA UNIJA_PANTONE_PANTO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36" y="5572128"/>
            <a:ext cx="10539413" cy="2719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1183"/>
            <a:ext cx="18287999" cy="100358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09826" y="3288743"/>
            <a:ext cx="15776575" cy="36747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hr-HR" sz="3400" dirty="0"/>
              <a:t>                         Naš se okoliš uvelike promijenio u posljednjih nekoliko godina, što je dovelo do zapanjujuće količine negativnih učinaka</a:t>
            </a:r>
          </a:p>
          <a:p>
            <a:endParaRPr sz="3400"/>
          </a:p>
          <a:p>
            <a:endParaRPr sz="3400"/>
          </a:p>
          <a:p>
            <a:pPr algn="ctr"/>
            <a:r>
              <a:rPr lang="hr-HR" sz="3400" dirty="0"/>
              <a:t>1. </a:t>
            </a:r>
            <a:r>
              <a:rPr lang="hr-HR" sz="3400" b="1" dirty="0"/>
              <a:t>Klimatske promjene</a:t>
            </a:r>
            <a:r>
              <a:rPr lang="hr-HR" sz="3400" dirty="0"/>
              <a:t>: svijet je sada gotovo 1,1 stupanj topliji nego prije širenja industrijalizacije; Rastuće globalne temperature dovode do </a:t>
            </a:r>
            <a:r>
              <a:rPr lang="hr-HR" sz="3400" b="1" dirty="0"/>
              <a:t>otapanja ledenjaka</a:t>
            </a:r>
            <a:r>
              <a:rPr lang="hr-HR" sz="3400" dirty="0"/>
              <a:t>, </a:t>
            </a:r>
            <a:r>
              <a:rPr lang="hr-HR" sz="3400" b="1" dirty="0"/>
              <a:t>porasta razine mora </a:t>
            </a:r>
            <a:r>
              <a:rPr lang="hr-HR" sz="3400" dirty="0"/>
              <a:t>te </a:t>
            </a:r>
            <a:r>
              <a:rPr lang="hr-HR" sz="3400" b="1" dirty="0"/>
              <a:t>poremećaja ekosustava i biološke raznolikosti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14081" y="1662128"/>
            <a:ext cx="10618470" cy="8293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Problemi okoliša: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1183"/>
            <a:ext cx="18287999" cy="100358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670695" y="3288743"/>
            <a:ext cx="15817215" cy="21358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t>2. </a:t>
            </a:r>
            <a:r>
              <a:rPr lang="hr-HR" dirty="0">
                <a:latin typeface="Arial" pitchFamily="34" charset="0"/>
                <a:cs typeface="Arial" pitchFamily="34" charset="0"/>
              </a:rPr>
              <a:t>Unatoč naporima u borbi protiv krčenja šuma, posebno u tropskim regijama poput amazonske prašume, stope krčenja šuma i dalje su visoke zbog poljoprivredne ekspanzije i urbanizacije.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Krčenje šuma </a:t>
            </a:r>
            <a:r>
              <a:rPr lang="hr-HR" dirty="0">
                <a:latin typeface="Arial" pitchFamily="34" charset="0"/>
                <a:cs typeface="Arial" pitchFamily="34" charset="0"/>
              </a:rPr>
              <a:t>doprinosi gubitku staništa životinja, gubitku biološke raznolikosti i povećanju emisije ugljičnogdioksida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07220" y="1662128"/>
            <a:ext cx="10618470" cy="8293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Problemi okoliša: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51183"/>
            <a:ext cx="18288000" cy="10036175"/>
            <a:chOff x="0" y="251183"/>
            <a:chExt cx="18288000" cy="10036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1183"/>
              <a:ext cx="18287999" cy="10035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7017" y="6277727"/>
              <a:ext cx="4038599" cy="40092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3464" y="1618488"/>
              <a:ext cx="11048999" cy="105727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670695" y="3288743"/>
            <a:ext cx="15817215" cy="21358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t>3. Onečišćenje zraka i vode: </a:t>
            </a:r>
            <a:r>
              <a:rPr lang="vi-VN" dirty="0">
                <a:latin typeface="+mn-lt"/>
              </a:rPr>
              <a:t>Onečišćenje zraka i vode i dalje su značajni ekološki izazovi u mnogim dijelovima svijeta, posebno u gusto naseljenim urbanim područjima i industrijskim regijama. Zagađenje iz industrijskih aktivnosti, transporta i poljoprivrede ima štetne učinke na ljudsko zdravlje i ekosustave.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07220" y="1662128"/>
            <a:ext cx="10618470" cy="8293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t>Problemi okoliša: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97e0a6-0194-4c81-8463-e3912c2f0806" xsi:nil="true"/>
    <lcf76f155ced4ddcb4097134ff3c332f xmlns="ea2f10a3-05fc-4948-a9f3-6f7f8835f85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A326F8FFD03E44860FA4CE6578B9D0" ma:contentTypeVersion="14" ma:contentTypeDescription="Stvaranje novog dokumenta." ma:contentTypeScope="" ma:versionID="e294614eabce9592b18976313c80485d">
  <xsd:schema xmlns:xsd="http://www.w3.org/2001/XMLSchema" xmlns:xs="http://www.w3.org/2001/XMLSchema" xmlns:p="http://schemas.microsoft.com/office/2006/metadata/properties" xmlns:ns2="ea2f10a3-05fc-4948-a9f3-6f7f8835f858" xmlns:ns3="7197e0a6-0194-4c81-8463-e3912c2f0806" targetNamespace="http://schemas.microsoft.com/office/2006/metadata/properties" ma:root="true" ma:fieldsID="5d0a8375ec2524386abcba39b571e28b" ns2:_="" ns3:_="">
    <xsd:import namespace="ea2f10a3-05fc-4948-a9f3-6f7f8835f858"/>
    <xsd:import namespace="7197e0a6-0194-4c81-8463-e3912c2f08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f10a3-05fc-4948-a9f3-6f7f8835f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7e0a6-0194-4c81-8463-e3912c2f08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9d0545d-b6b5-47a4-8c36-d096c639a43e}" ma:internalName="TaxCatchAll" ma:showField="CatchAllData" ma:web="7197e0a6-0194-4c81-8463-e3912c2f08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024E3D-59E4-49AF-AE36-80B36BA143DE}">
  <ds:schemaRefs>
    <ds:schemaRef ds:uri="http://schemas.microsoft.com/office/2006/metadata/properties"/>
    <ds:schemaRef ds:uri="http://schemas.microsoft.com/office/infopath/2007/PartnerControls"/>
    <ds:schemaRef ds:uri="7197e0a6-0194-4c81-8463-e3912c2f0806"/>
    <ds:schemaRef ds:uri="ea2f10a3-05fc-4948-a9f3-6f7f8835f858"/>
  </ds:schemaRefs>
</ds:datastoreItem>
</file>

<file path=customXml/itemProps2.xml><?xml version="1.0" encoding="utf-8"?>
<ds:datastoreItem xmlns:ds="http://schemas.openxmlformats.org/officeDocument/2006/customXml" ds:itemID="{2A7CADD0-40FB-4AAA-8667-88D2D74E6D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2f10a3-05fc-4948-a9f3-6f7f8835f858"/>
    <ds:schemaRef ds:uri="7197e0a6-0194-4c81-8463-e3912c2f08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33F209-A239-463C-BD61-C147579F2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3004</Words>
  <Application>Microsoft Office PowerPoint</Application>
  <PresentationFormat>Prilagođeno</PresentationFormat>
  <Paragraphs>277</Paragraphs>
  <Slides>68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68</vt:i4>
      </vt:variant>
    </vt:vector>
  </HeadingPairs>
  <TitlesOfParts>
    <vt:vector size="73" baseType="lpstr">
      <vt:lpstr>Arial</vt:lpstr>
      <vt:lpstr>Arial Black</vt:lpstr>
      <vt:lpstr>Calibri</vt:lpstr>
      <vt:lpstr>Verdana</vt:lpstr>
      <vt:lpstr>Office Theme</vt:lpstr>
      <vt:lpstr>PowerPoint prezentacija</vt:lpstr>
      <vt:lpstr>PowerPoint prezentacija</vt:lpstr>
      <vt:lpstr>PowerPoint prezentacija</vt:lpstr>
      <vt:lpstr> Klimatske promjene</vt:lpstr>
      <vt:lpstr>PowerPoint prezentacija</vt:lpstr>
      <vt:lpstr>Razgovarajmo</vt:lpstr>
      <vt:lpstr>Problemi okoliša:</vt:lpstr>
      <vt:lpstr>Problemi okoliša:</vt:lpstr>
      <vt:lpstr>Problemi okoliša:</vt:lpstr>
      <vt:lpstr>Problemi okoliša:</vt:lpstr>
      <vt:lpstr>Problemi okoliša:</vt:lpstr>
      <vt:lpstr>Grupna aktivnost:</vt:lpstr>
      <vt:lpstr>Potopljen smećem: slučaj Napulja</vt:lpstr>
      <vt:lpstr>Potopljen smećem: slučaj Napulja</vt:lpstr>
      <vt:lpstr>PowerPoint prezentacija</vt:lpstr>
      <vt:lpstr>Dakle, koja su rješenja?</vt:lpstr>
      <vt:lpstr>PowerPoint prezentacija</vt:lpstr>
      <vt:lpstr>PowerPoint prezentacija</vt:lpstr>
      <vt:lpstr>PowerPoint prezentacija</vt:lpstr>
      <vt:lpstr>PowerPoint prezentacija</vt:lpstr>
      <vt:lpstr>RJEŠENJA I PRIJEDLOZI:   UN-ovi ciljevi održivog razvoja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Sistematsko razmišljanje Linearno nasuprot kružnog gospodarstva  (Linear vs Circular Economy)  </vt:lpstr>
      <vt:lpstr>PowerPoint prezentacija</vt:lpstr>
      <vt:lpstr>Dakle, koja su rješenja?</vt:lpstr>
      <vt:lpstr>PowerPoint prezentacija</vt:lpstr>
      <vt:lpstr>PowerPoint prezentacija</vt:lpstr>
      <vt:lpstr>PowerPoint prezentacija</vt:lpstr>
      <vt:lpstr>Maker pokret i Kultura popravka (MAKER MOVEMENT AND CULTURE OF REPAIR)</vt:lpstr>
      <vt:lpstr>Govoriti ćemo o:</vt:lpstr>
      <vt:lpstr>PowerPoint prezentacija</vt:lpstr>
      <vt:lpstr>PowerPoint prezentacija</vt:lpstr>
      <vt:lpstr>PowerPoint prezentacija</vt:lpstr>
      <vt:lpstr>PowerPoint prezentacija</vt:lpstr>
      <vt:lpstr>KAD JE NASTAO?</vt:lpstr>
      <vt:lpstr> </vt:lpstr>
      <vt:lpstr>PowerPoint prezentacija</vt:lpstr>
      <vt:lpstr>PowerPoint prezentacija</vt:lpstr>
      <vt:lpstr>        Dakle, koja su rješenja? </vt:lpstr>
      <vt:lpstr>PowerPoint prezentacija</vt:lpstr>
      <vt:lpstr>UVOD U 3D PRINTANJE (3D PRINTING)</vt:lpstr>
      <vt:lpstr>Govoriti ćemo o 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Glavni dijelovi filament 3D printera</vt:lpstr>
      <vt:lpstr>Izravni pogon nasuprot vs Bowden pogona</vt:lpstr>
      <vt:lpstr>PowerPoint prezentacija</vt:lpstr>
      <vt:lpstr>PowerPoint prezentacija</vt:lpstr>
      <vt:lpstr>3D Printer Filaments: Usporedba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dfsdfsdf</vt:lpstr>
      <vt:lpstr>PowerPoint prezentacija</vt:lpstr>
      <vt:lpstr>PowerPoint prezentacija</vt:lpstr>
      <vt:lpstr>Anketa: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Printing and Maker Culture for a Sustainable World v4.pdf</dc:title>
  <dc:creator>Aleksandar Bogatic</dc:creator>
  <cp:keywords>DAGxDcXRkWU,BAE82cFS3Nw,0</cp:keywords>
  <cp:lastModifiedBy>Silvija Pošta</cp:lastModifiedBy>
  <cp:revision>156</cp:revision>
  <dcterms:created xsi:type="dcterms:W3CDTF">2025-08-25T20:16:01Z</dcterms:created>
  <dcterms:modified xsi:type="dcterms:W3CDTF">2025-09-04T10:35:46Z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2025-08-25T00:00:00Z</vt:filetime>
  </property>
  <property fmtid="{D5CDD505-2E9C-101B-9397-08002B2CF9AE}" pid="3" name="Creator">
    <vt:lpwstr>Canva</vt:lpwstr>
  </property>
  <property fmtid="{D5CDD505-2E9C-101B-9397-08002B2CF9AE}" pid="4" name="LastSaved">
    <vt:filetime>2025-08-25T00:00:00Z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0x0101008BA326F8FFD03E44860FA4CE6578B9D0</vt:lpwstr>
  </property>
</Properties>
</file>